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85" r:id="rId5"/>
    <p:sldId id="28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87" r:id="rId26"/>
    <p:sldId id="289" r:id="rId27"/>
    <p:sldId id="282" r:id="rId28"/>
    <p:sldId id="279" r:id="rId29"/>
    <p:sldId id="280" r:id="rId30"/>
    <p:sldId id="281" r:id="rId31"/>
    <p:sldId id="291" r:id="rId32"/>
    <p:sldId id="292" r:id="rId33"/>
    <p:sldId id="283" r:id="rId34"/>
    <p:sldId id="28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Antonio Emer" initials="FAE" lastIdx="1" clrIdx="0">
    <p:extLst>
      <p:ext uri="{19B8F6BF-5375-455C-9EA6-DF929625EA0E}">
        <p15:presenceInfo xmlns:p15="http://schemas.microsoft.com/office/powerpoint/2012/main" userId="5746fdb8431bf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p:normalViewPr>
  <p:slideViewPr>
    <p:cSldViewPr snapToGrid="0">
      <p:cViewPr varScale="1">
        <p:scale>
          <a:sx n="67" d="100"/>
          <a:sy n="67" d="100"/>
        </p:scale>
        <p:origin x="6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8T14:57:07.566"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BR"/>
              <a:t>Clique para editar o título Mestre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63C88-6BB3-4F4F-9DB6-527E3CC8D3BF}"/>
              </a:ext>
            </a:extLst>
          </p:cNvPr>
          <p:cNvSpPr>
            <a:spLocks noGrp="1"/>
          </p:cNvSpPr>
          <p:nvPr>
            <p:ph type="ctrTitle"/>
          </p:nvPr>
        </p:nvSpPr>
        <p:spPr/>
        <p:txBody>
          <a:bodyPr/>
          <a:lstStyle/>
          <a:p>
            <a:r>
              <a:rPr lang="pt-BR" dirty="0"/>
              <a:t>Soldagem e suas características principais</a:t>
            </a:r>
          </a:p>
        </p:txBody>
      </p:sp>
      <p:sp>
        <p:nvSpPr>
          <p:cNvPr id="3" name="Subtítulo 2">
            <a:extLst>
              <a:ext uri="{FF2B5EF4-FFF2-40B4-BE49-F238E27FC236}">
                <a16:creationId xmlns:a16="http://schemas.microsoft.com/office/drawing/2014/main" id="{9BA080C5-D13E-49F0-B28C-0D1DAD964CAE}"/>
              </a:ext>
            </a:extLst>
          </p:cNvPr>
          <p:cNvSpPr>
            <a:spLocks noGrp="1"/>
          </p:cNvSpPr>
          <p:nvPr>
            <p:ph type="subTitle" idx="1"/>
          </p:nvPr>
        </p:nvSpPr>
        <p:spPr/>
        <p:txBody>
          <a:bodyPr>
            <a:normAutofit fontScale="92500" lnSpcReduction="20000"/>
          </a:bodyPr>
          <a:lstStyle/>
          <a:p>
            <a:r>
              <a:rPr lang="pt-BR" dirty="0"/>
              <a:t>Como? Quando? Por quê?</a:t>
            </a:r>
          </a:p>
          <a:p>
            <a:endParaRPr lang="pt-BR" dirty="0"/>
          </a:p>
          <a:p>
            <a:endParaRPr lang="pt-BR" dirty="0"/>
          </a:p>
          <a:p>
            <a:r>
              <a:rPr lang="pt-BR" dirty="0"/>
              <a:t>Felipe </a:t>
            </a:r>
            <a:r>
              <a:rPr lang="pt-BR" dirty="0" err="1"/>
              <a:t>Antonio</a:t>
            </a:r>
            <a:r>
              <a:rPr lang="pt-BR" dirty="0"/>
              <a:t> </a:t>
            </a:r>
            <a:r>
              <a:rPr lang="pt-BR" dirty="0" err="1"/>
              <a:t>Emer</a:t>
            </a:r>
            <a:endParaRPr lang="pt-BR" dirty="0"/>
          </a:p>
          <a:p>
            <a:r>
              <a:rPr lang="pt-BR" dirty="0"/>
              <a:t>Luiz Gustavo Dal Magro</a:t>
            </a:r>
          </a:p>
        </p:txBody>
      </p:sp>
    </p:spTree>
    <p:extLst>
      <p:ext uri="{BB962C8B-B14F-4D97-AF65-F5344CB8AC3E}">
        <p14:creationId xmlns:p14="http://schemas.microsoft.com/office/powerpoint/2010/main" val="305552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984E5-160F-4E00-AC3F-636FE19EF080}"/>
              </a:ext>
            </a:extLst>
          </p:cNvPr>
          <p:cNvSpPr>
            <a:spLocks noGrp="1"/>
          </p:cNvSpPr>
          <p:nvPr>
            <p:ph type="title"/>
          </p:nvPr>
        </p:nvSpPr>
        <p:spPr>
          <a:xfrm>
            <a:off x="1141413" y="185530"/>
            <a:ext cx="9905998" cy="881270"/>
          </a:xfrm>
        </p:spPr>
        <p:txBody>
          <a:bodyPr/>
          <a:lstStyle/>
          <a:p>
            <a:r>
              <a:rPr lang="pt-BR" dirty="0"/>
              <a:t>Fluxo de solda</a:t>
            </a:r>
          </a:p>
        </p:txBody>
      </p:sp>
      <p:sp>
        <p:nvSpPr>
          <p:cNvPr id="3" name="Espaço Reservado para Conteúdo 2">
            <a:extLst>
              <a:ext uri="{FF2B5EF4-FFF2-40B4-BE49-F238E27FC236}">
                <a16:creationId xmlns:a16="http://schemas.microsoft.com/office/drawing/2014/main" id="{D1147EB7-0BFA-471E-8D5B-B1846AE8C12E}"/>
              </a:ext>
            </a:extLst>
          </p:cNvPr>
          <p:cNvSpPr>
            <a:spLocks noGrp="1"/>
          </p:cNvSpPr>
          <p:nvPr>
            <p:ph idx="1"/>
          </p:nvPr>
        </p:nvSpPr>
        <p:spPr>
          <a:xfrm>
            <a:off x="1141413" y="1066800"/>
            <a:ext cx="9905998" cy="5161721"/>
          </a:xfrm>
        </p:spPr>
        <p:txBody>
          <a:bodyPr>
            <a:normAutofit fontScale="92500" lnSpcReduction="10000"/>
          </a:bodyPr>
          <a:lstStyle/>
          <a:p>
            <a:r>
              <a:rPr lang="pt-BR" dirty="0">
                <a:effectLst/>
              </a:rPr>
              <a:t>Em </a:t>
            </a:r>
            <a:r>
              <a:rPr lang="pt-BR" i="1" dirty="0">
                <a:effectLst/>
              </a:rPr>
              <a:t>processos de soldagem</a:t>
            </a:r>
            <a:r>
              <a:rPr lang="pt-BR" dirty="0">
                <a:effectLst/>
              </a:rPr>
              <a:t> entre metais, o fluxo tem um propósito triplo: primeiramente ele </a:t>
            </a:r>
            <a:r>
              <a:rPr lang="pt-BR" i="1" dirty="0">
                <a:effectLst/>
              </a:rPr>
              <a:t>remove a oxidação</a:t>
            </a:r>
            <a:r>
              <a:rPr lang="pt-BR" dirty="0">
                <a:effectLst/>
              </a:rPr>
              <a:t> das superfícies a serem soldadas, posteriormente o mesmo </a:t>
            </a:r>
            <a:r>
              <a:rPr lang="pt-BR" i="1" dirty="0">
                <a:effectLst/>
              </a:rPr>
              <a:t>veda a entrada de ar</a:t>
            </a:r>
            <a:r>
              <a:rPr lang="pt-BR" dirty="0">
                <a:effectLst/>
              </a:rPr>
              <a:t>, impedindo assim a continuação do processo de oxidação e finalmente tem por objetivo maior, </a:t>
            </a:r>
            <a:r>
              <a:rPr lang="pt-BR" i="1" dirty="0">
                <a:effectLst/>
              </a:rPr>
              <a:t>facilitar a fusão da solda com o metal base</a:t>
            </a:r>
            <a:r>
              <a:rPr lang="pt-BR" dirty="0">
                <a:effectLst/>
              </a:rPr>
              <a:t> (terminal do componente).</a:t>
            </a:r>
          </a:p>
          <a:p>
            <a:r>
              <a:rPr lang="pt-BR" dirty="0">
                <a:effectLst/>
              </a:rPr>
              <a:t>O principal objetivo do emprego de um</a:t>
            </a:r>
            <a:r>
              <a:rPr lang="pt-BR" b="1" dirty="0">
                <a:effectLst/>
              </a:rPr>
              <a:t> </a:t>
            </a:r>
            <a:r>
              <a:rPr lang="pt-BR" dirty="0">
                <a:effectLst/>
              </a:rPr>
              <a:t>fluxo de solda é o de facilitar o </a:t>
            </a:r>
            <a:r>
              <a:rPr lang="pt-BR" i="1" dirty="0">
                <a:effectLst/>
              </a:rPr>
              <a:t>processo de soldagem</a:t>
            </a:r>
            <a:r>
              <a:rPr lang="pt-BR" dirty="0">
                <a:effectLst/>
              </a:rPr>
              <a:t>. Um dos obstáculos a uma </a:t>
            </a:r>
            <a:r>
              <a:rPr lang="pt-BR" i="1" dirty="0">
                <a:effectLst/>
              </a:rPr>
              <a:t>solda perfeita</a:t>
            </a:r>
            <a:r>
              <a:rPr lang="pt-BR" dirty="0">
                <a:effectLst/>
              </a:rPr>
              <a:t> pode ser uma simples impureza no local da junta, como por exemplo, sujidade, óleo ou oxidação. Estas impurezas, podem ser removidas por lavagem mecânica ou por meios químicos, mas as elevadas temperaturas necessárias para fundir o metal de enchimento (solda), estimula a peça em trabalho bem como seu enchimento a oxidar-se novamente. Este efeito é acelerado conforme as temperaturas de soldagem vão aumentando, podendo até impedir completamente a solda de aderir à peça de trabalho.</a:t>
            </a:r>
          </a:p>
          <a:p>
            <a:r>
              <a:rPr lang="pt-BR" dirty="0">
                <a:effectLst/>
              </a:rPr>
              <a:t>Pode conter aditivos</a:t>
            </a:r>
          </a:p>
          <a:p>
            <a:r>
              <a:rPr lang="pt-BR" dirty="0">
                <a:effectLst/>
              </a:rPr>
              <a:t>Existem fluxos específicos para cada tipo de soldagem e para cada material a ser soldado.</a:t>
            </a:r>
          </a:p>
          <a:p>
            <a:endParaRPr lang="pt-BR" dirty="0"/>
          </a:p>
        </p:txBody>
      </p:sp>
    </p:spTree>
    <p:extLst>
      <p:ext uri="{BB962C8B-B14F-4D97-AF65-F5344CB8AC3E}">
        <p14:creationId xmlns:p14="http://schemas.microsoft.com/office/powerpoint/2010/main" val="213523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DFE0F40F-CFD7-45BB-BF85-E4C544B10BBC}"/>
              </a:ext>
            </a:extLst>
          </p:cNvPr>
          <p:cNvPicPr>
            <a:picLocks noGrp="1" noChangeAspect="1"/>
          </p:cNvPicPr>
          <p:nvPr>
            <p:ph idx="1"/>
          </p:nvPr>
        </p:nvPicPr>
        <p:blipFill>
          <a:blip r:embed="rId2"/>
          <a:stretch>
            <a:fillRect/>
          </a:stretch>
        </p:blipFill>
        <p:spPr>
          <a:xfrm>
            <a:off x="649288" y="462744"/>
            <a:ext cx="4095750" cy="2874986"/>
          </a:xfrm>
          <a:prstGeom prst="roundRect">
            <a:avLst>
              <a:gd name="adj" fmla="val 8594"/>
            </a:avLst>
          </a:prstGeom>
          <a:solidFill>
            <a:srgbClr val="FFFFFF">
              <a:shade val="85000"/>
            </a:srgbClr>
          </a:solidFill>
          <a:ln>
            <a:noFill/>
          </a:ln>
          <a:effectLst/>
        </p:spPr>
      </p:pic>
      <p:pic>
        <p:nvPicPr>
          <p:cNvPr id="7" name="Imagem 6">
            <a:extLst>
              <a:ext uri="{FF2B5EF4-FFF2-40B4-BE49-F238E27FC236}">
                <a16:creationId xmlns:a16="http://schemas.microsoft.com/office/drawing/2014/main" id="{69ED675F-9FC4-4D81-8764-8F133D2800C4}"/>
              </a:ext>
            </a:extLst>
          </p:cNvPr>
          <p:cNvPicPr>
            <a:picLocks noChangeAspect="1"/>
          </p:cNvPicPr>
          <p:nvPr/>
        </p:nvPicPr>
        <p:blipFill>
          <a:blip r:embed="rId3"/>
          <a:stretch>
            <a:fillRect/>
          </a:stretch>
        </p:blipFill>
        <p:spPr>
          <a:xfrm>
            <a:off x="4307717" y="3337730"/>
            <a:ext cx="3946867" cy="3222096"/>
          </a:xfrm>
          <a:prstGeom prst="roundRect">
            <a:avLst>
              <a:gd name="adj" fmla="val 8594"/>
            </a:avLst>
          </a:prstGeom>
          <a:solidFill>
            <a:srgbClr val="FFFFFF">
              <a:shade val="85000"/>
            </a:srgbClr>
          </a:solidFill>
          <a:ln>
            <a:noFill/>
          </a:ln>
          <a:effectLst/>
        </p:spPr>
      </p:pic>
      <p:pic>
        <p:nvPicPr>
          <p:cNvPr id="9" name="Imagem 8">
            <a:extLst>
              <a:ext uri="{FF2B5EF4-FFF2-40B4-BE49-F238E27FC236}">
                <a16:creationId xmlns:a16="http://schemas.microsoft.com/office/drawing/2014/main" id="{10236260-54FA-4DCD-8AFA-92D9CB361D2C}"/>
              </a:ext>
            </a:extLst>
          </p:cNvPr>
          <p:cNvPicPr>
            <a:picLocks noChangeAspect="1"/>
          </p:cNvPicPr>
          <p:nvPr/>
        </p:nvPicPr>
        <p:blipFill>
          <a:blip r:embed="rId4"/>
          <a:stretch>
            <a:fillRect/>
          </a:stretch>
        </p:blipFill>
        <p:spPr>
          <a:xfrm>
            <a:off x="7884284" y="462744"/>
            <a:ext cx="3658428" cy="287498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79331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4FEF0-771B-4E5A-9AB0-7A502FC0D47B}"/>
              </a:ext>
            </a:extLst>
          </p:cNvPr>
          <p:cNvSpPr>
            <a:spLocks noGrp="1"/>
          </p:cNvSpPr>
          <p:nvPr>
            <p:ph type="title"/>
          </p:nvPr>
        </p:nvSpPr>
        <p:spPr>
          <a:xfrm>
            <a:off x="1141413" y="265044"/>
            <a:ext cx="9905998" cy="1905000"/>
          </a:xfrm>
        </p:spPr>
        <p:txBody>
          <a:bodyPr/>
          <a:lstStyle/>
          <a:p>
            <a:r>
              <a:rPr lang="pt-BR" dirty="0"/>
              <a:t>Processo da soldagem a eletrodo revestido</a:t>
            </a:r>
          </a:p>
        </p:txBody>
      </p:sp>
      <p:sp>
        <p:nvSpPr>
          <p:cNvPr id="3" name="Espaço Reservado para Conteúdo 2">
            <a:extLst>
              <a:ext uri="{FF2B5EF4-FFF2-40B4-BE49-F238E27FC236}">
                <a16:creationId xmlns:a16="http://schemas.microsoft.com/office/drawing/2014/main" id="{688A5E10-A052-43EB-806D-4377E6889350}"/>
              </a:ext>
            </a:extLst>
          </p:cNvPr>
          <p:cNvSpPr>
            <a:spLocks noGrp="1"/>
          </p:cNvSpPr>
          <p:nvPr>
            <p:ph idx="1"/>
          </p:nvPr>
        </p:nvSpPr>
        <p:spPr>
          <a:xfrm>
            <a:off x="1141413" y="1961323"/>
            <a:ext cx="9905998" cy="4631634"/>
          </a:xfrm>
        </p:spPr>
        <p:txBody>
          <a:bodyPr>
            <a:normAutofit lnSpcReduction="10000"/>
          </a:bodyPr>
          <a:lstStyle/>
          <a:p>
            <a:r>
              <a:rPr lang="pt-BR" dirty="0">
                <a:effectLst/>
              </a:rPr>
              <a:t>Tal soldagem pode ser realizada tanto com corrente contínua quanto corrente alternada. Com a atmosfera protetora (formada por gases ionizáveis) a ddp é suficiente grande para quebrar a barreira dielétrica dos gases (estes, tornando-se condutores em tal condição), gerando uma corrente a qual forma um arco elétrico, com elétrons migrando do objeto a ser soldado ao eletrodo (ou vice-versa), podendo ser corrente alternada ou contínua. A temperatura entre as extremidades condutoras e a atmosfera entre elas aumenta muito, desta forma fundindo os metais.</a:t>
            </a:r>
          </a:p>
          <a:p>
            <a:r>
              <a:rPr lang="pt-BR" dirty="0">
                <a:effectLst/>
              </a:rPr>
              <a:t>O próprio eletrodo que gera o arco, é o mesmo consumido.</a:t>
            </a:r>
          </a:p>
          <a:p>
            <a:r>
              <a:rPr lang="pt-BR" dirty="0">
                <a:effectLst/>
              </a:rPr>
              <a:t>Entre elas está: isolamento, o revestimento é um mau condutor de eletricidade. Assim, isola a alma do eletrodo evitando aberturas de arco laterais, orientando o arco para os locais de interesse. Ionização: o revestimento contém silicatos de sódio e potássio que ionizam a atmosfera do arco. A atmosfera ionizada facilita a passagem da corrente elétrica, dando origem a um arco estável.</a:t>
            </a:r>
          </a:p>
          <a:p>
            <a:endParaRPr lang="pt-BR" dirty="0"/>
          </a:p>
        </p:txBody>
      </p:sp>
    </p:spTree>
    <p:extLst>
      <p:ext uri="{BB962C8B-B14F-4D97-AF65-F5344CB8AC3E}">
        <p14:creationId xmlns:p14="http://schemas.microsoft.com/office/powerpoint/2010/main" val="216486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9F23FA2-D002-4D3E-916A-3754B3252B5C}"/>
              </a:ext>
            </a:extLst>
          </p:cNvPr>
          <p:cNvSpPr>
            <a:spLocks noGrp="1"/>
          </p:cNvSpPr>
          <p:nvPr>
            <p:ph idx="1"/>
          </p:nvPr>
        </p:nvSpPr>
        <p:spPr>
          <a:xfrm>
            <a:off x="306526" y="304799"/>
            <a:ext cx="5789474" cy="6241775"/>
          </a:xfrm>
        </p:spPr>
        <p:txBody>
          <a:bodyPr>
            <a:normAutofit fontScale="92500" lnSpcReduction="10000"/>
          </a:bodyPr>
          <a:lstStyle/>
          <a:p>
            <a:pPr marL="0" indent="0">
              <a:buNone/>
            </a:pPr>
            <a:r>
              <a:rPr lang="pt-BR" dirty="0">
                <a:effectLst/>
              </a:rPr>
              <a:t>Equipamentos: </a:t>
            </a:r>
          </a:p>
          <a:p>
            <a:r>
              <a:rPr lang="pt-BR" dirty="0">
                <a:effectLst/>
              </a:rPr>
              <a:t>fonte de energia: gera a </a:t>
            </a:r>
            <a:r>
              <a:rPr lang="pt-BR" dirty="0" err="1">
                <a:effectLst/>
              </a:rPr>
              <a:t>d.d.p</a:t>
            </a:r>
            <a:r>
              <a:rPr lang="pt-BR" dirty="0">
                <a:effectLst/>
              </a:rPr>
              <a:t>.</a:t>
            </a:r>
          </a:p>
          <a:p>
            <a:r>
              <a:rPr lang="pt-BR" dirty="0">
                <a:effectLst/>
              </a:rPr>
              <a:t>Cabos de ligação: são plugados com uma extremidade na fonte e a outra respectivamente no conector de terra e no porta eletrodo.</a:t>
            </a:r>
          </a:p>
          <a:p>
            <a:r>
              <a:rPr lang="pt-BR" dirty="0">
                <a:effectLst/>
              </a:rPr>
              <a:t>Porta eletrodo (alicate): geralmente um alicate, ele está agarrado no eletrodo. Faz a ligação (juntamente com o cabo) à fonte.</a:t>
            </a:r>
          </a:p>
          <a:p>
            <a:r>
              <a:rPr lang="pt-BR" dirty="0">
                <a:effectLst/>
              </a:rPr>
              <a:t>Conector de terra (garra): agarrado ao objeto a ser soldado. Faz a ligação (juntamente com o outro cabo) à fonte.</a:t>
            </a:r>
          </a:p>
          <a:p>
            <a:r>
              <a:rPr lang="pt-BR" dirty="0">
                <a:effectLst/>
              </a:rPr>
              <a:t>Eletrodo: consiste em uma vareta metálica (alma do eletrodo), com um revestimento não metálico. A alma do eletrodo estabelece o arco elétrico e fornece o metal de adição para a solda. O revestimento, entre várias funções .  Falar sobre a vaporização, afinal quando a </a:t>
            </a:r>
            <a:r>
              <a:rPr lang="pt-BR" dirty="0" err="1">
                <a:effectLst/>
              </a:rPr>
              <a:t>d.d.p</a:t>
            </a:r>
            <a:r>
              <a:rPr lang="pt-BR" dirty="0">
                <a:effectLst/>
              </a:rPr>
              <a:t> é muito maior que aquela que o eletrodo aceita, pode-se vaporizar rapidamente</a:t>
            </a:r>
            <a:r>
              <a:rPr lang="pt-BR">
                <a:effectLst/>
              </a:rPr>
              <a:t>. </a:t>
            </a:r>
            <a:endParaRPr lang="pt-BR" dirty="0"/>
          </a:p>
        </p:txBody>
      </p:sp>
      <p:pic>
        <p:nvPicPr>
          <p:cNvPr id="5" name="Imagem 4">
            <a:extLst>
              <a:ext uri="{FF2B5EF4-FFF2-40B4-BE49-F238E27FC236}">
                <a16:creationId xmlns:a16="http://schemas.microsoft.com/office/drawing/2014/main" id="{86A414AD-7909-48C3-A5A2-F45362D66E17}"/>
              </a:ext>
            </a:extLst>
          </p:cNvPr>
          <p:cNvPicPr>
            <a:picLocks noChangeAspect="1"/>
          </p:cNvPicPr>
          <p:nvPr/>
        </p:nvPicPr>
        <p:blipFill>
          <a:blip r:embed="rId2"/>
          <a:stretch>
            <a:fillRect/>
          </a:stretch>
        </p:blipFill>
        <p:spPr>
          <a:xfrm>
            <a:off x="9316279" y="304799"/>
            <a:ext cx="2711290" cy="2133601"/>
          </a:xfrm>
          <a:prstGeom prst="roundRect">
            <a:avLst>
              <a:gd name="adj" fmla="val 8594"/>
            </a:avLst>
          </a:prstGeom>
          <a:solidFill>
            <a:srgbClr val="FFFFFF">
              <a:shade val="85000"/>
            </a:srgbClr>
          </a:solidFill>
          <a:ln>
            <a:noFill/>
          </a:ln>
          <a:effectLst/>
        </p:spPr>
      </p:pic>
      <p:pic>
        <p:nvPicPr>
          <p:cNvPr id="7" name="Imagem 6">
            <a:extLst>
              <a:ext uri="{FF2B5EF4-FFF2-40B4-BE49-F238E27FC236}">
                <a16:creationId xmlns:a16="http://schemas.microsoft.com/office/drawing/2014/main" id="{1BFDF49F-FA57-4465-A505-5B70ADEE9C66}"/>
              </a:ext>
            </a:extLst>
          </p:cNvPr>
          <p:cNvPicPr>
            <a:picLocks noChangeAspect="1"/>
          </p:cNvPicPr>
          <p:nvPr/>
        </p:nvPicPr>
        <p:blipFill>
          <a:blip r:embed="rId3"/>
          <a:stretch>
            <a:fillRect/>
          </a:stretch>
        </p:blipFill>
        <p:spPr>
          <a:xfrm>
            <a:off x="6501848" y="2107095"/>
            <a:ext cx="2408583" cy="2352261"/>
          </a:xfrm>
          <a:prstGeom prst="roundRect">
            <a:avLst>
              <a:gd name="adj" fmla="val 8594"/>
            </a:avLst>
          </a:prstGeom>
          <a:solidFill>
            <a:srgbClr val="FFFFFF">
              <a:shade val="85000"/>
            </a:srgbClr>
          </a:solidFill>
          <a:ln>
            <a:noFill/>
          </a:ln>
          <a:effectLst/>
        </p:spPr>
      </p:pic>
      <p:pic>
        <p:nvPicPr>
          <p:cNvPr id="9" name="Imagem 8">
            <a:extLst>
              <a:ext uri="{FF2B5EF4-FFF2-40B4-BE49-F238E27FC236}">
                <a16:creationId xmlns:a16="http://schemas.microsoft.com/office/drawing/2014/main" id="{9C7B56F8-9B67-42B2-8640-74DB5E055C7C}"/>
              </a:ext>
            </a:extLst>
          </p:cNvPr>
          <p:cNvPicPr>
            <a:picLocks noChangeAspect="1"/>
          </p:cNvPicPr>
          <p:nvPr/>
        </p:nvPicPr>
        <p:blipFill>
          <a:blip r:embed="rId4"/>
          <a:stretch>
            <a:fillRect/>
          </a:stretch>
        </p:blipFill>
        <p:spPr>
          <a:xfrm>
            <a:off x="9024730" y="3922644"/>
            <a:ext cx="3051705" cy="275251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7701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8">
            <a:extLst>
              <a:ext uri="{FF2B5EF4-FFF2-40B4-BE49-F238E27FC236}">
                <a16:creationId xmlns:a16="http://schemas.microsoft.com/office/drawing/2014/main" id="{0EDDBDA2-CDE8-40C4-83B5-FD72FB1C0A1E}"/>
              </a:ext>
            </a:extLst>
          </p:cNvPr>
          <p:cNvPicPr>
            <a:picLocks noGrp="1" noChangeAspect="1"/>
          </p:cNvPicPr>
          <p:nvPr>
            <p:ph idx="1"/>
          </p:nvPr>
        </p:nvPicPr>
        <p:blipFill>
          <a:blip r:embed="rId2"/>
          <a:stretch>
            <a:fillRect/>
          </a:stretch>
        </p:blipFill>
        <p:spPr>
          <a:xfrm>
            <a:off x="360619" y="3770451"/>
            <a:ext cx="5505450" cy="2686050"/>
          </a:xfrm>
          <a:prstGeom prst="roundRect">
            <a:avLst>
              <a:gd name="adj" fmla="val 8594"/>
            </a:avLst>
          </a:prstGeom>
          <a:solidFill>
            <a:srgbClr val="FFFFFF">
              <a:shade val="85000"/>
            </a:srgbClr>
          </a:solidFill>
          <a:ln>
            <a:noFill/>
          </a:ln>
          <a:effectLst/>
        </p:spPr>
      </p:pic>
      <p:pic>
        <p:nvPicPr>
          <p:cNvPr id="11" name="Imagem 10">
            <a:extLst>
              <a:ext uri="{FF2B5EF4-FFF2-40B4-BE49-F238E27FC236}">
                <a16:creationId xmlns:a16="http://schemas.microsoft.com/office/drawing/2014/main" id="{A2698782-5D74-4484-89E2-548121115925}"/>
              </a:ext>
            </a:extLst>
          </p:cNvPr>
          <p:cNvPicPr>
            <a:picLocks noChangeAspect="1"/>
          </p:cNvPicPr>
          <p:nvPr/>
        </p:nvPicPr>
        <p:blipFill>
          <a:blip r:embed="rId3"/>
          <a:stretch>
            <a:fillRect/>
          </a:stretch>
        </p:blipFill>
        <p:spPr>
          <a:xfrm>
            <a:off x="6096000" y="530088"/>
            <a:ext cx="5866068" cy="39737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3191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B2BD6-4587-4E42-955F-A215F4EFFA97}"/>
              </a:ext>
            </a:extLst>
          </p:cNvPr>
          <p:cNvSpPr>
            <a:spLocks noGrp="1"/>
          </p:cNvSpPr>
          <p:nvPr>
            <p:ph type="title"/>
          </p:nvPr>
        </p:nvSpPr>
        <p:spPr>
          <a:xfrm>
            <a:off x="1141413" y="609600"/>
            <a:ext cx="9905998" cy="715617"/>
          </a:xfrm>
        </p:spPr>
        <p:txBody>
          <a:bodyPr/>
          <a:lstStyle/>
          <a:p>
            <a:r>
              <a:rPr lang="pt-BR" dirty="0"/>
              <a:t>Processo de soldagem à gás</a:t>
            </a:r>
          </a:p>
        </p:txBody>
      </p:sp>
      <p:sp>
        <p:nvSpPr>
          <p:cNvPr id="3" name="Espaço Reservado para Conteúdo 2">
            <a:extLst>
              <a:ext uri="{FF2B5EF4-FFF2-40B4-BE49-F238E27FC236}">
                <a16:creationId xmlns:a16="http://schemas.microsoft.com/office/drawing/2014/main" id="{046456C4-A543-4BB4-A533-6A5FA3A67AB7}"/>
              </a:ext>
            </a:extLst>
          </p:cNvPr>
          <p:cNvSpPr>
            <a:spLocks noGrp="1"/>
          </p:cNvSpPr>
          <p:nvPr>
            <p:ph idx="1"/>
          </p:nvPr>
        </p:nvSpPr>
        <p:spPr>
          <a:xfrm>
            <a:off x="1141413" y="1325217"/>
            <a:ext cx="9905998" cy="5102087"/>
          </a:xfrm>
        </p:spPr>
        <p:txBody>
          <a:bodyPr/>
          <a:lstStyle/>
          <a:p>
            <a:r>
              <a:rPr lang="pt-BR" dirty="0">
                <a:effectLst/>
              </a:rPr>
              <a:t>É um processo manual de soldagem pela aplicação de calor através de uma chama, com ou sem fusão do metal da base, e com ou sem metal de adição .</a:t>
            </a:r>
          </a:p>
          <a:p>
            <a:r>
              <a:rPr lang="pt-BR" dirty="0">
                <a:effectLst/>
              </a:rPr>
              <a:t>A fonte de calor é uma chama, tendo desta forma, menos potência em atingir as temperaturas do arco elétrico, desta forma exige-se que a peça fique mais tempo em contato com as chamas, demorando mais.</a:t>
            </a:r>
          </a:p>
          <a:p>
            <a:r>
              <a:rPr lang="pt-BR" dirty="0">
                <a:effectLst/>
              </a:rPr>
              <a:t>Podem-se ser usadas várias combinações de gases (hidrogênio, gás natural, propano </a:t>
            </a:r>
            <a:r>
              <a:rPr lang="pt-BR" dirty="0" err="1">
                <a:effectLst/>
              </a:rPr>
              <a:t>etc</a:t>
            </a:r>
            <a:r>
              <a:rPr lang="pt-BR" dirty="0">
                <a:effectLst/>
              </a:rPr>
              <a:t>) porém a mais comum é a combinação entre oxigênio e acetileno (</a:t>
            </a:r>
            <a:r>
              <a:rPr lang="pt-BR" dirty="0" err="1">
                <a:effectLst/>
              </a:rPr>
              <a:t>oxiacetilenico</a:t>
            </a:r>
            <a:r>
              <a:rPr lang="pt-BR" dirty="0">
                <a:effectLst/>
              </a:rPr>
              <a:t>), pois gera uma temperatura maior da chama.</a:t>
            </a:r>
          </a:p>
          <a:p>
            <a:r>
              <a:rPr lang="pt-BR" dirty="0">
                <a:effectLst/>
              </a:rPr>
              <a:t>O soldador tem maior controle na temperatura do metal, pois a fonte de calor e o metal de adição estão separados. Isso facilita a soldagem de chapas finas. </a:t>
            </a:r>
          </a:p>
          <a:p>
            <a:endParaRPr lang="pt-BR" dirty="0"/>
          </a:p>
        </p:txBody>
      </p:sp>
    </p:spTree>
    <p:extLst>
      <p:ext uri="{BB962C8B-B14F-4D97-AF65-F5344CB8AC3E}">
        <p14:creationId xmlns:p14="http://schemas.microsoft.com/office/powerpoint/2010/main" val="302410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AB77AE5-6485-4367-8EF2-CE48D5518151}"/>
              </a:ext>
            </a:extLst>
          </p:cNvPr>
          <p:cNvSpPr>
            <a:spLocks noGrp="1"/>
          </p:cNvSpPr>
          <p:nvPr>
            <p:ph idx="1"/>
          </p:nvPr>
        </p:nvSpPr>
        <p:spPr>
          <a:xfrm>
            <a:off x="677587" y="467139"/>
            <a:ext cx="9905998" cy="4131365"/>
          </a:xfrm>
        </p:spPr>
        <p:txBody>
          <a:bodyPr>
            <a:normAutofit fontScale="92500" lnSpcReduction="20000"/>
          </a:bodyPr>
          <a:lstStyle/>
          <a:p>
            <a:pPr marL="0" indent="0">
              <a:buNone/>
            </a:pPr>
            <a:r>
              <a:rPr lang="pt-BR" dirty="0"/>
              <a:t>TIPOS DE CHAMAS:</a:t>
            </a:r>
          </a:p>
          <a:p>
            <a:r>
              <a:rPr lang="pt-BR" dirty="0">
                <a:effectLst/>
              </a:rPr>
              <a:t>Carburante: tem excesso de acetileno em relação ao volume do oxigênio. Tem uma temperatura de chama menor e é utilizada para soldar metais de menor ponto de fusão, como o alumínio.  Carboniza o metal, podendo adicionar carbono em sua composição. (prejudicando certos aços).</a:t>
            </a:r>
          </a:p>
          <a:p>
            <a:r>
              <a:rPr lang="pt-BR" dirty="0">
                <a:effectLst/>
              </a:rPr>
              <a:t>Redutora: ligeiro excesso de acetileno em relação ao volume de oxigênio. Não carboniza a solda, e assegura a ausência da condição de oxidação. Atinge temperaturas de 3000C</a:t>
            </a:r>
          </a:p>
          <a:p>
            <a:r>
              <a:rPr lang="pt-BR" dirty="0">
                <a:effectLst/>
              </a:rPr>
              <a:t> Chama oxidante: excesso de oxigênio sobre o volume de acetileno, sua chama atinge temperaturas superiores à 3300C. Bom para soldar cobre e ligas pois gera óxidos que protegem a solda. Não deve ser usado com a maioria dos aços (justamente por ser oxidante).</a:t>
            </a:r>
          </a:p>
          <a:p>
            <a:r>
              <a:rPr lang="pt-BR" dirty="0">
                <a:effectLst/>
              </a:rPr>
              <a:t>Chama neutra: Iguais volumes de oxigênio e acetileno, usado para soldar a maioria dos aços.</a:t>
            </a:r>
          </a:p>
          <a:p>
            <a:endParaRPr lang="pt-BR" dirty="0">
              <a:effectLst/>
            </a:endParaRPr>
          </a:p>
          <a:p>
            <a:pPr marL="0" indent="0">
              <a:buNone/>
            </a:pPr>
            <a:endParaRPr lang="pt-BR" dirty="0"/>
          </a:p>
        </p:txBody>
      </p:sp>
      <p:pic>
        <p:nvPicPr>
          <p:cNvPr id="5" name="Imagem 4">
            <a:extLst>
              <a:ext uri="{FF2B5EF4-FFF2-40B4-BE49-F238E27FC236}">
                <a16:creationId xmlns:a16="http://schemas.microsoft.com/office/drawing/2014/main" id="{CBAA70C7-BA9B-474B-879E-922FCB38F1F5}"/>
              </a:ext>
            </a:extLst>
          </p:cNvPr>
          <p:cNvPicPr>
            <a:picLocks noChangeAspect="1"/>
          </p:cNvPicPr>
          <p:nvPr/>
        </p:nvPicPr>
        <p:blipFill>
          <a:blip r:embed="rId2"/>
          <a:stretch>
            <a:fillRect/>
          </a:stretch>
        </p:blipFill>
        <p:spPr>
          <a:xfrm>
            <a:off x="2858742" y="4134678"/>
            <a:ext cx="6076950" cy="250466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8460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247C1D8F-5611-498D-91FE-316EBAA8A92D}"/>
              </a:ext>
            </a:extLst>
          </p:cNvPr>
          <p:cNvPicPr>
            <a:picLocks noGrp="1" noChangeAspect="1"/>
          </p:cNvPicPr>
          <p:nvPr>
            <p:ph idx="1"/>
          </p:nvPr>
        </p:nvPicPr>
        <p:blipFill>
          <a:blip r:embed="rId2"/>
          <a:stretch>
            <a:fillRect/>
          </a:stretch>
        </p:blipFill>
        <p:spPr>
          <a:xfrm>
            <a:off x="569843" y="397565"/>
            <a:ext cx="4012476" cy="2743199"/>
          </a:xfrm>
          <a:prstGeom prst="roundRect">
            <a:avLst>
              <a:gd name="adj" fmla="val 8594"/>
            </a:avLst>
          </a:prstGeom>
          <a:solidFill>
            <a:srgbClr val="FFFFFF">
              <a:shade val="85000"/>
            </a:srgbClr>
          </a:solidFill>
          <a:ln>
            <a:noFill/>
          </a:ln>
          <a:effectLst/>
        </p:spPr>
      </p:pic>
      <p:pic>
        <p:nvPicPr>
          <p:cNvPr id="7" name="Imagem 6">
            <a:extLst>
              <a:ext uri="{FF2B5EF4-FFF2-40B4-BE49-F238E27FC236}">
                <a16:creationId xmlns:a16="http://schemas.microsoft.com/office/drawing/2014/main" id="{46CF47E2-13AD-48B1-A814-37E37DC77C13}"/>
              </a:ext>
            </a:extLst>
          </p:cNvPr>
          <p:cNvPicPr>
            <a:picLocks noChangeAspect="1"/>
          </p:cNvPicPr>
          <p:nvPr/>
        </p:nvPicPr>
        <p:blipFill>
          <a:blip r:embed="rId3"/>
          <a:stretch>
            <a:fillRect/>
          </a:stretch>
        </p:blipFill>
        <p:spPr>
          <a:xfrm>
            <a:off x="5875682" y="397565"/>
            <a:ext cx="5415169" cy="2743199"/>
          </a:xfrm>
          <a:prstGeom prst="roundRect">
            <a:avLst>
              <a:gd name="adj" fmla="val 8594"/>
            </a:avLst>
          </a:prstGeom>
          <a:solidFill>
            <a:srgbClr val="FFFFFF">
              <a:shade val="85000"/>
            </a:srgbClr>
          </a:solidFill>
          <a:ln>
            <a:noFill/>
          </a:ln>
          <a:effectLst/>
        </p:spPr>
      </p:pic>
      <p:pic>
        <p:nvPicPr>
          <p:cNvPr id="10" name="Imagem 9">
            <a:extLst>
              <a:ext uri="{FF2B5EF4-FFF2-40B4-BE49-F238E27FC236}">
                <a16:creationId xmlns:a16="http://schemas.microsoft.com/office/drawing/2014/main" id="{CFE78976-A3E2-4261-A86A-170926227C52}"/>
              </a:ext>
            </a:extLst>
          </p:cNvPr>
          <p:cNvPicPr>
            <a:picLocks noChangeAspect="1"/>
          </p:cNvPicPr>
          <p:nvPr/>
        </p:nvPicPr>
        <p:blipFill>
          <a:blip r:embed="rId4"/>
          <a:stretch>
            <a:fillRect/>
          </a:stretch>
        </p:blipFill>
        <p:spPr>
          <a:xfrm>
            <a:off x="3319670" y="3318013"/>
            <a:ext cx="4353339" cy="314242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6426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58090-16B9-4D2D-8AB7-062031DE0309}"/>
              </a:ext>
            </a:extLst>
          </p:cNvPr>
          <p:cNvSpPr>
            <a:spLocks noGrp="1"/>
          </p:cNvSpPr>
          <p:nvPr>
            <p:ph type="title"/>
          </p:nvPr>
        </p:nvSpPr>
        <p:spPr>
          <a:xfrm>
            <a:off x="1181170" y="556590"/>
            <a:ext cx="9905998" cy="1099931"/>
          </a:xfrm>
        </p:spPr>
        <p:txBody>
          <a:bodyPr/>
          <a:lstStyle/>
          <a:p>
            <a:r>
              <a:rPr lang="pt-BR" dirty="0">
                <a:effectLst/>
              </a:rPr>
              <a:t>Soldagem a arco submerso</a:t>
            </a:r>
            <a:br>
              <a:rPr lang="pt-BR" dirty="0">
                <a:effectLst/>
              </a:rPr>
            </a:br>
            <a:endParaRPr lang="pt-BR" dirty="0"/>
          </a:p>
        </p:txBody>
      </p:sp>
      <p:sp>
        <p:nvSpPr>
          <p:cNvPr id="3" name="Espaço Reservado para Conteúdo 2">
            <a:extLst>
              <a:ext uri="{FF2B5EF4-FFF2-40B4-BE49-F238E27FC236}">
                <a16:creationId xmlns:a16="http://schemas.microsoft.com/office/drawing/2014/main" id="{A20A800A-72D2-45C0-B907-9EC1CC74F9A2}"/>
              </a:ext>
            </a:extLst>
          </p:cNvPr>
          <p:cNvSpPr>
            <a:spLocks noGrp="1"/>
          </p:cNvSpPr>
          <p:nvPr>
            <p:ph idx="1"/>
          </p:nvPr>
        </p:nvSpPr>
        <p:spPr>
          <a:xfrm>
            <a:off x="1141413" y="1378226"/>
            <a:ext cx="9905998" cy="4923183"/>
          </a:xfrm>
        </p:spPr>
        <p:txBody>
          <a:bodyPr>
            <a:normAutofit fontScale="92500" lnSpcReduction="20000"/>
          </a:bodyPr>
          <a:lstStyle/>
          <a:p>
            <a:r>
              <a:rPr lang="pt-BR" dirty="0">
                <a:effectLst/>
              </a:rPr>
              <a:t>Neste processo tanto o eletrodo quanto o arco elétrico estão submersos na poça de fusão, e esta está submersa em uma camada de fluxo de solda. Como o arco elétrico e o processo estão “submersos” o operador não necessita usar capacete e máscara de proteção, pois não há respingos.</a:t>
            </a:r>
          </a:p>
          <a:p>
            <a:r>
              <a:rPr lang="pt-BR" dirty="0">
                <a:effectLst/>
              </a:rPr>
              <a:t>É um processo automático ou automatizado, sendo o eletrodo reposto automaticamente, conforme é consumido. Uma máquina anterior ao do eletrodo aplica uma camada de fluxo antes. Esta protegendo o operador, e a solda de possíveis oxidações e impurezas.</a:t>
            </a:r>
          </a:p>
          <a:p>
            <a:r>
              <a:rPr lang="pt-BR" dirty="0">
                <a:effectLst/>
              </a:rPr>
              <a:t>É indicada para soldagem de objetos espessos (não sendo recomendado para a solda de chapas finas).</a:t>
            </a:r>
          </a:p>
          <a:p>
            <a:r>
              <a:rPr lang="pt-BR" dirty="0">
                <a:effectLst/>
              </a:rPr>
              <a:t>A solda apresenta alta qualidade e resistência mecânica; alta taxa de deposição e velocidade; é facilmente </a:t>
            </a:r>
            <a:r>
              <a:rPr lang="pt-BR" dirty="0" err="1">
                <a:effectLst/>
              </a:rPr>
              <a:t>automatizável</a:t>
            </a:r>
            <a:r>
              <a:rPr lang="pt-BR" dirty="0">
                <a:effectLst/>
              </a:rPr>
              <a:t>, reduzindo a necessidade de manipuladores habilidosos.</a:t>
            </a:r>
          </a:p>
          <a:p>
            <a:r>
              <a:rPr lang="pt-BR" dirty="0">
                <a:effectLst/>
              </a:rPr>
              <a:t>Solda diversos tipos de aço (baixa, média e alta liga; inox) sendo necessário, por vezes, processos especiais cada um. Ferros-fundidos não aguentam as altas temperaturas, assim como não se pode soltar aço manganês </a:t>
            </a:r>
            <a:r>
              <a:rPr lang="pt-BR" dirty="0" err="1">
                <a:effectLst/>
              </a:rPr>
              <a:t>austenítico</a:t>
            </a:r>
            <a:r>
              <a:rPr lang="pt-BR" dirty="0">
                <a:effectLst/>
              </a:rPr>
              <a:t> e aços-ferramenta; alumínios e suas ligas, magnésio, chumbo e zinco.</a:t>
            </a:r>
          </a:p>
          <a:p>
            <a:endParaRPr lang="pt-BR" dirty="0"/>
          </a:p>
        </p:txBody>
      </p:sp>
    </p:spTree>
    <p:extLst>
      <p:ext uri="{BB962C8B-B14F-4D97-AF65-F5344CB8AC3E}">
        <p14:creationId xmlns:p14="http://schemas.microsoft.com/office/powerpoint/2010/main" val="144719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530B461-5AEB-406D-A25D-BB2900BE738C}"/>
              </a:ext>
            </a:extLst>
          </p:cNvPr>
          <p:cNvPicPr>
            <a:picLocks noChangeAspect="1"/>
          </p:cNvPicPr>
          <p:nvPr/>
        </p:nvPicPr>
        <p:blipFill>
          <a:blip r:embed="rId2"/>
          <a:stretch>
            <a:fillRect/>
          </a:stretch>
        </p:blipFill>
        <p:spPr>
          <a:xfrm>
            <a:off x="7832036" y="573381"/>
            <a:ext cx="4081669" cy="2728274"/>
          </a:xfrm>
          <a:prstGeom prst="roundRect">
            <a:avLst>
              <a:gd name="adj" fmla="val 8594"/>
            </a:avLst>
          </a:prstGeom>
          <a:solidFill>
            <a:srgbClr val="FFFFFF">
              <a:shade val="85000"/>
            </a:srgbClr>
          </a:solidFill>
          <a:ln>
            <a:noFill/>
          </a:ln>
          <a:effectLst/>
        </p:spPr>
      </p:pic>
      <p:pic>
        <p:nvPicPr>
          <p:cNvPr id="9" name="Imagem 8">
            <a:extLst>
              <a:ext uri="{FF2B5EF4-FFF2-40B4-BE49-F238E27FC236}">
                <a16:creationId xmlns:a16="http://schemas.microsoft.com/office/drawing/2014/main" id="{D22C46AA-43E7-4022-9EEE-7575CA277C78}"/>
              </a:ext>
            </a:extLst>
          </p:cNvPr>
          <p:cNvPicPr>
            <a:picLocks noChangeAspect="1"/>
          </p:cNvPicPr>
          <p:nvPr/>
        </p:nvPicPr>
        <p:blipFill>
          <a:blip r:embed="rId3"/>
          <a:stretch>
            <a:fillRect/>
          </a:stretch>
        </p:blipFill>
        <p:spPr>
          <a:xfrm>
            <a:off x="543339" y="457200"/>
            <a:ext cx="7094503" cy="2971800"/>
          </a:xfrm>
          <a:prstGeom prst="roundRect">
            <a:avLst>
              <a:gd name="adj" fmla="val 8594"/>
            </a:avLst>
          </a:prstGeom>
          <a:solidFill>
            <a:srgbClr val="FFFFFF">
              <a:shade val="85000"/>
            </a:srgbClr>
          </a:solidFill>
          <a:ln>
            <a:noFill/>
          </a:ln>
          <a:effectLst/>
        </p:spPr>
      </p:pic>
      <p:pic>
        <p:nvPicPr>
          <p:cNvPr id="13" name="Espaço Reservado para Conteúdo 12">
            <a:extLst>
              <a:ext uri="{FF2B5EF4-FFF2-40B4-BE49-F238E27FC236}">
                <a16:creationId xmlns:a16="http://schemas.microsoft.com/office/drawing/2014/main" id="{E99E6A34-F200-402A-AE85-9428692C5B7D}"/>
              </a:ext>
            </a:extLst>
          </p:cNvPr>
          <p:cNvPicPr>
            <a:picLocks noGrp="1" noChangeAspect="1"/>
          </p:cNvPicPr>
          <p:nvPr>
            <p:ph idx="1"/>
          </p:nvPr>
        </p:nvPicPr>
        <p:blipFill>
          <a:blip r:embed="rId4"/>
          <a:stretch>
            <a:fillRect/>
          </a:stretch>
        </p:blipFill>
        <p:spPr>
          <a:xfrm>
            <a:off x="2796209" y="3846512"/>
            <a:ext cx="5645426" cy="25431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0770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D6348-937F-451B-A9DA-F219BCF54FD0}"/>
              </a:ext>
            </a:extLst>
          </p:cNvPr>
          <p:cNvSpPr>
            <a:spLocks noGrp="1"/>
          </p:cNvSpPr>
          <p:nvPr>
            <p:ph type="title"/>
          </p:nvPr>
        </p:nvSpPr>
        <p:spPr/>
        <p:txBody>
          <a:bodyPr/>
          <a:lstStyle/>
          <a:p>
            <a:r>
              <a:rPr lang="pt-BR" dirty="0"/>
              <a:t>Bibliografia</a:t>
            </a:r>
          </a:p>
        </p:txBody>
      </p:sp>
      <p:sp>
        <p:nvSpPr>
          <p:cNvPr id="3" name="Espaço Reservado para Conteúdo 2">
            <a:extLst>
              <a:ext uri="{FF2B5EF4-FFF2-40B4-BE49-F238E27FC236}">
                <a16:creationId xmlns:a16="http://schemas.microsoft.com/office/drawing/2014/main" id="{CD8AE42F-38F0-44FB-A26A-D0D9ADBB3CF4}"/>
              </a:ext>
            </a:extLst>
          </p:cNvPr>
          <p:cNvSpPr>
            <a:spLocks noGrp="1"/>
          </p:cNvSpPr>
          <p:nvPr>
            <p:ph idx="1"/>
          </p:nvPr>
        </p:nvSpPr>
        <p:spPr/>
        <p:txBody>
          <a:bodyPr/>
          <a:lstStyle/>
          <a:p>
            <a:r>
              <a:rPr lang="pt-BR" dirty="0"/>
              <a:t>O trabalho foi baseado principalmente no livro “</a:t>
            </a:r>
            <a:r>
              <a:rPr lang="pt-BR" dirty="0">
                <a:effectLst/>
              </a:rPr>
              <a:t>Solda: como, quando e por quê” de </a:t>
            </a:r>
            <a:r>
              <a:rPr lang="pt-BR" dirty="0" err="1">
                <a:effectLst/>
              </a:rPr>
              <a:t>Lélis</a:t>
            </a:r>
            <a:r>
              <a:rPr lang="pt-BR" dirty="0">
                <a:effectLst/>
              </a:rPr>
              <a:t> da Cunha.</a:t>
            </a:r>
          </a:p>
          <a:p>
            <a:r>
              <a:rPr lang="pt-BR" dirty="0">
                <a:effectLst/>
              </a:rPr>
              <a:t>Para efeito de simplificação e compreensão de alguns conceitos no livro, foi-se utilizado diversos sites na internet.</a:t>
            </a:r>
          </a:p>
          <a:p>
            <a:endParaRPr lang="pt-BR" dirty="0"/>
          </a:p>
        </p:txBody>
      </p:sp>
    </p:spTree>
    <p:extLst>
      <p:ext uri="{BB962C8B-B14F-4D97-AF65-F5344CB8AC3E}">
        <p14:creationId xmlns:p14="http://schemas.microsoft.com/office/powerpoint/2010/main" val="178700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3B5AC-4A1B-47A8-8C4C-7DCE9E928CC9}"/>
              </a:ext>
            </a:extLst>
          </p:cNvPr>
          <p:cNvSpPr>
            <a:spLocks noGrp="1"/>
          </p:cNvSpPr>
          <p:nvPr>
            <p:ph type="title"/>
          </p:nvPr>
        </p:nvSpPr>
        <p:spPr>
          <a:xfrm>
            <a:off x="1141413" y="609600"/>
            <a:ext cx="9905998" cy="848139"/>
          </a:xfrm>
        </p:spPr>
        <p:txBody>
          <a:bodyPr>
            <a:normAutofit fontScale="90000"/>
          </a:bodyPr>
          <a:lstStyle/>
          <a:p>
            <a:r>
              <a:rPr lang="pt-BR" dirty="0">
                <a:effectLst/>
              </a:rPr>
              <a:t>Soldagem por eletro-escória</a:t>
            </a:r>
            <a:br>
              <a:rPr lang="pt-BR" dirty="0">
                <a:effectLst/>
              </a:rPr>
            </a:br>
            <a:endParaRPr lang="pt-BR" dirty="0"/>
          </a:p>
        </p:txBody>
      </p:sp>
      <p:sp>
        <p:nvSpPr>
          <p:cNvPr id="3" name="Espaço Reservado para Conteúdo 2">
            <a:extLst>
              <a:ext uri="{FF2B5EF4-FFF2-40B4-BE49-F238E27FC236}">
                <a16:creationId xmlns:a16="http://schemas.microsoft.com/office/drawing/2014/main" id="{1AE1CFC8-3D4C-406B-AC3D-FF5F3A43E71C}"/>
              </a:ext>
            </a:extLst>
          </p:cNvPr>
          <p:cNvSpPr>
            <a:spLocks noGrp="1"/>
          </p:cNvSpPr>
          <p:nvPr>
            <p:ph idx="1"/>
          </p:nvPr>
        </p:nvSpPr>
        <p:spPr>
          <a:xfrm>
            <a:off x="1141413" y="1298713"/>
            <a:ext cx="9905998" cy="4949687"/>
          </a:xfrm>
        </p:spPr>
        <p:txBody>
          <a:bodyPr>
            <a:normAutofit fontScale="92500" lnSpcReduction="20000"/>
          </a:bodyPr>
          <a:lstStyle/>
          <a:p>
            <a:r>
              <a:rPr lang="pt-BR" dirty="0">
                <a:effectLst/>
              </a:rPr>
              <a:t>Não é considerado um processo de soldagem por arco-elétrico pois este apenas é utilizado inicialmente para fundir o fluxo e as outras impurezas. Criando a poça de fusão.</a:t>
            </a:r>
          </a:p>
          <a:p>
            <a:r>
              <a:rPr lang="pt-BR" dirty="0">
                <a:effectLst/>
              </a:rPr>
              <a:t>As impurezas por densidade ficam em cima da solda fundida, estas impurezas permanecem circundando o eletrodo e o “consumindo”. O eletrodo funde-se graças ao constante aquecimento da escória fundida, estas ocorrendo pelo efeito joule, pois conta com elevada resistência. </a:t>
            </a:r>
          </a:p>
          <a:p>
            <a:r>
              <a:rPr lang="pt-BR" dirty="0">
                <a:effectLst/>
              </a:rPr>
              <a:t>Podem ser usadas sapatas para conter o líquido fundido e dar o formado desejado para a solda. (estas geralmente de cobre e resfriadas por água).</a:t>
            </a:r>
          </a:p>
          <a:p>
            <a:r>
              <a:rPr lang="pt-BR" dirty="0">
                <a:effectLst/>
              </a:rPr>
              <a:t>À medida que ocorre a contínua fusão do eletrodo, a altura dos líquidos sobe e a escória permanece em cima.</a:t>
            </a:r>
          </a:p>
          <a:p>
            <a:r>
              <a:rPr lang="pt-BR" dirty="0">
                <a:effectLst/>
              </a:rPr>
              <a:t>Neste caso, também, como não há arco elétrico, é mais seguro. Desta forma não sendo necessário certas medidas de segurança.</a:t>
            </a:r>
          </a:p>
          <a:p>
            <a:r>
              <a:rPr lang="pt-BR" dirty="0">
                <a:effectLst/>
              </a:rPr>
              <a:t>Este método apresenta alta taxa de deposição e homogeneidade da solda, gera uma soldagem espessa em um único passe, processo que pode ser totalmente mecanizado e não há arco visível.</a:t>
            </a:r>
          </a:p>
          <a:p>
            <a:endParaRPr lang="pt-BR" dirty="0">
              <a:effectLst/>
            </a:endParaRPr>
          </a:p>
        </p:txBody>
      </p:sp>
    </p:spTree>
    <p:extLst>
      <p:ext uri="{BB962C8B-B14F-4D97-AF65-F5344CB8AC3E}">
        <p14:creationId xmlns:p14="http://schemas.microsoft.com/office/powerpoint/2010/main" val="62065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563BD23B-0944-481A-8F3B-56C0FCC2DB6D}"/>
              </a:ext>
            </a:extLst>
          </p:cNvPr>
          <p:cNvPicPr>
            <a:picLocks noGrp="1" noChangeAspect="1"/>
          </p:cNvPicPr>
          <p:nvPr>
            <p:ph idx="1"/>
          </p:nvPr>
        </p:nvPicPr>
        <p:blipFill>
          <a:blip r:embed="rId2"/>
          <a:stretch>
            <a:fillRect/>
          </a:stretch>
        </p:blipFill>
        <p:spPr>
          <a:xfrm>
            <a:off x="545065" y="1328530"/>
            <a:ext cx="4795560" cy="4200939"/>
          </a:xfrm>
          <a:prstGeom prst="roundRect">
            <a:avLst>
              <a:gd name="adj" fmla="val 8594"/>
            </a:avLst>
          </a:prstGeom>
          <a:solidFill>
            <a:srgbClr val="FFFFFF">
              <a:shade val="85000"/>
            </a:srgbClr>
          </a:solidFill>
          <a:ln>
            <a:noFill/>
          </a:ln>
          <a:effectLst/>
        </p:spPr>
      </p:pic>
      <p:pic>
        <p:nvPicPr>
          <p:cNvPr id="7" name="Imagem 6">
            <a:extLst>
              <a:ext uri="{FF2B5EF4-FFF2-40B4-BE49-F238E27FC236}">
                <a16:creationId xmlns:a16="http://schemas.microsoft.com/office/drawing/2014/main" id="{302F7D21-12D4-44D2-9014-0DF58F259AB0}"/>
              </a:ext>
            </a:extLst>
          </p:cNvPr>
          <p:cNvPicPr>
            <a:picLocks noChangeAspect="1"/>
          </p:cNvPicPr>
          <p:nvPr/>
        </p:nvPicPr>
        <p:blipFill>
          <a:blip r:embed="rId3"/>
          <a:stretch>
            <a:fillRect/>
          </a:stretch>
        </p:blipFill>
        <p:spPr>
          <a:xfrm>
            <a:off x="6434759" y="1328529"/>
            <a:ext cx="4914900" cy="420093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6340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DEBFB-573B-4505-B1E7-7866C77C36E4}"/>
              </a:ext>
            </a:extLst>
          </p:cNvPr>
          <p:cNvSpPr>
            <a:spLocks noGrp="1"/>
          </p:cNvSpPr>
          <p:nvPr>
            <p:ph type="title"/>
          </p:nvPr>
        </p:nvSpPr>
        <p:spPr/>
        <p:txBody>
          <a:bodyPr/>
          <a:lstStyle/>
          <a:p>
            <a:r>
              <a:rPr lang="pt-BR" dirty="0">
                <a:effectLst/>
              </a:rPr>
              <a:t>Soldagem por eletro-gás</a:t>
            </a:r>
            <a:br>
              <a:rPr lang="pt-BR" dirty="0">
                <a:effectLst/>
              </a:rPr>
            </a:br>
            <a:endParaRPr lang="pt-BR" dirty="0"/>
          </a:p>
        </p:txBody>
      </p:sp>
      <p:sp>
        <p:nvSpPr>
          <p:cNvPr id="3" name="Espaço Reservado para Conteúdo 2">
            <a:extLst>
              <a:ext uri="{FF2B5EF4-FFF2-40B4-BE49-F238E27FC236}">
                <a16:creationId xmlns:a16="http://schemas.microsoft.com/office/drawing/2014/main" id="{80AAB88C-D5F0-4D21-BC13-0B47F962BFD9}"/>
              </a:ext>
            </a:extLst>
          </p:cNvPr>
          <p:cNvSpPr>
            <a:spLocks noGrp="1"/>
          </p:cNvSpPr>
          <p:nvPr>
            <p:ph idx="1"/>
          </p:nvPr>
        </p:nvSpPr>
        <p:spPr/>
        <p:txBody>
          <a:bodyPr/>
          <a:lstStyle/>
          <a:p>
            <a:r>
              <a:rPr lang="pt-BR" dirty="0"/>
              <a:t>Muito semelhante à eletro-escória, porém o arco elétrico é usado continuamente durante todo o processo.</a:t>
            </a:r>
          </a:p>
          <a:p>
            <a:r>
              <a:rPr lang="pt-BR" dirty="0"/>
              <a:t>É uma variação dos processos </a:t>
            </a:r>
            <a:r>
              <a:rPr lang="pt-BR" dirty="0" err="1"/>
              <a:t>mig</a:t>
            </a:r>
            <a:r>
              <a:rPr lang="pt-BR" dirty="0"/>
              <a:t>/</a:t>
            </a:r>
            <a:r>
              <a:rPr lang="pt-BR" dirty="0" err="1"/>
              <a:t>mag</a:t>
            </a:r>
            <a:endParaRPr lang="pt-BR" dirty="0"/>
          </a:p>
        </p:txBody>
      </p:sp>
    </p:spTree>
    <p:extLst>
      <p:ext uri="{BB962C8B-B14F-4D97-AF65-F5344CB8AC3E}">
        <p14:creationId xmlns:p14="http://schemas.microsoft.com/office/powerpoint/2010/main" val="191291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D48A0448-091E-4F8B-BD54-D4C3704593EA}"/>
              </a:ext>
            </a:extLst>
          </p:cNvPr>
          <p:cNvPicPr>
            <a:picLocks noGrp="1" noChangeAspect="1"/>
          </p:cNvPicPr>
          <p:nvPr>
            <p:ph idx="1"/>
          </p:nvPr>
        </p:nvPicPr>
        <p:blipFill>
          <a:blip r:embed="rId2"/>
          <a:stretch>
            <a:fillRect/>
          </a:stretch>
        </p:blipFill>
        <p:spPr>
          <a:xfrm>
            <a:off x="1630017" y="1325217"/>
            <a:ext cx="8680174" cy="4651513"/>
          </a:xfrm>
        </p:spPr>
      </p:pic>
    </p:spTree>
    <p:extLst>
      <p:ext uri="{BB962C8B-B14F-4D97-AF65-F5344CB8AC3E}">
        <p14:creationId xmlns:p14="http://schemas.microsoft.com/office/powerpoint/2010/main" val="959116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1D9E3-5A98-41DF-A7AB-9A796589EC22}"/>
              </a:ext>
            </a:extLst>
          </p:cNvPr>
          <p:cNvSpPr>
            <a:spLocks noGrp="1"/>
          </p:cNvSpPr>
          <p:nvPr>
            <p:ph type="title"/>
          </p:nvPr>
        </p:nvSpPr>
        <p:spPr/>
        <p:txBody>
          <a:bodyPr/>
          <a:lstStyle/>
          <a:p>
            <a:r>
              <a:rPr lang="pt-BR" dirty="0"/>
              <a:t>Soldagem </a:t>
            </a:r>
            <a:r>
              <a:rPr lang="pt-BR" dirty="0" err="1"/>
              <a:t>tig</a:t>
            </a:r>
            <a:endParaRPr lang="pt-BR" dirty="0"/>
          </a:p>
        </p:txBody>
      </p:sp>
      <p:sp>
        <p:nvSpPr>
          <p:cNvPr id="3" name="Espaço Reservado para Conteúdo 2">
            <a:extLst>
              <a:ext uri="{FF2B5EF4-FFF2-40B4-BE49-F238E27FC236}">
                <a16:creationId xmlns:a16="http://schemas.microsoft.com/office/drawing/2014/main" id="{73ADB1FA-740B-497B-AD37-3BC959905BC3}"/>
              </a:ext>
            </a:extLst>
          </p:cNvPr>
          <p:cNvSpPr>
            <a:spLocks noGrp="1"/>
          </p:cNvSpPr>
          <p:nvPr>
            <p:ph idx="1"/>
          </p:nvPr>
        </p:nvSpPr>
        <p:spPr/>
        <p:txBody>
          <a:bodyPr/>
          <a:lstStyle/>
          <a:p>
            <a:r>
              <a:rPr lang="pt-BR" dirty="0"/>
              <a:t>É a união de metais pelo aquecimento destes com um arco entre um eletrodo de tungstênio não consumível, e a peça.</a:t>
            </a:r>
          </a:p>
          <a:p>
            <a:r>
              <a:rPr lang="pt-BR" dirty="0"/>
              <a:t>A proteção durante a soldagem é conseguida com um gás inerte, ou mistura de gases inertes.</a:t>
            </a:r>
          </a:p>
          <a:p>
            <a:r>
              <a:rPr lang="pt-BR" dirty="0"/>
              <a:t>Pode ser feita com ou sem metal de adição. Quando é feita com metal de adição, ele não é transferido através do arco, mas é fundido pelo arco.</a:t>
            </a:r>
          </a:p>
          <a:p>
            <a:r>
              <a:rPr lang="pt-BR" dirty="0"/>
              <a:t>É utilizada para executar soldas de alta qualidade na maioria dos metais e ligas, porém é o processo manual mais lento.</a:t>
            </a:r>
          </a:p>
        </p:txBody>
      </p:sp>
    </p:spTree>
    <p:extLst>
      <p:ext uri="{BB962C8B-B14F-4D97-AF65-F5344CB8AC3E}">
        <p14:creationId xmlns:p14="http://schemas.microsoft.com/office/powerpoint/2010/main" val="182559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EDDDF-5384-44D1-81A0-A42C27AEE734}"/>
              </a:ext>
            </a:extLst>
          </p:cNvPr>
          <p:cNvSpPr>
            <a:spLocks noGrp="1"/>
          </p:cNvSpPr>
          <p:nvPr>
            <p:ph type="title"/>
          </p:nvPr>
        </p:nvSpPr>
        <p:spPr/>
        <p:txBody>
          <a:bodyPr/>
          <a:lstStyle/>
          <a:p>
            <a:r>
              <a:rPr lang="pt-BR" dirty="0"/>
              <a:t>vantagens</a:t>
            </a:r>
          </a:p>
        </p:txBody>
      </p:sp>
      <p:sp>
        <p:nvSpPr>
          <p:cNvPr id="3" name="Espaço Reservado para Conteúdo 2">
            <a:extLst>
              <a:ext uri="{FF2B5EF4-FFF2-40B4-BE49-F238E27FC236}">
                <a16:creationId xmlns:a16="http://schemas.microsoft.com/office/drawing/2014/main" id="{B0DACCC8-990B-4888-A5C2-F5A51635D8B5}"/>
              </a:ext>
            </a:extLst>
          </p:cNvPr>
          <p:cNvSpPr>
            <a:spLocks noGrp="1"/>
          </p:cNvSpPr>
          <p:nvPr>
            <p:ph idx="1"/>
          </p:nvPr>
        </p:nvSpPr>
        <p:spPr>
          <a:xfrm>
            <a:off x="1141413" y="2666999"/>
            <a:ext cx="9905998" cy="3124201"/>
          </a:xfrm>
        </p:spPr>
        <p:txBody>
          <a:bodyPr/>
          <a:lstStyle/>
          <a:p>
            <a:r>
              <a:rPr lang="pt-BR" dirty="0"/>
              <a:t>Produz soldas de alta qualidade</a:t>
            </a:r>
          </a:p>
          <a:p>
            <a:r>
              <a:rPr lang="pt-BR" dirty="0"/>
              <a:t>Livre de respingos que ocorrem com outros processos a arco</a:t>
            </a:r>
          </a:p>
          <a:p>
            <a:r>
              <a:rPr lang="pt-BR" dirty="0"/>
              <a:t>Excelente controle na penetração</a:t>
            </a:r>
          </a:p>
          <a:p>
            <a:r>
              <a:rPr lang="pt-BR" dirty="0"/>
              <a:t>Excelentes soldas sem adição</a:t>
            </a:r>
          </a:p>
          <a:p>
            <a:r>
              <a:rPr lang="pt-BR" dirty="0"/>
              <a:t>Solda praticamente todos os metais industrialmente utilizados</a:t>
            </a:r>
          </a:p>
          <a:p>
            <a:r>
              <a:rPr lang="pt-BR" dirty="0"/>
              <a:t>Processo pode ser automatizado</a:t>
            </a:r>
          </a:p>
          <a:p>
            <a:endParaRPr lang="pt-BR" dirty="0"/>
          </a:p>
        </p:txBody>
      </p:sp>
    </p:spTree>
    <p:extLst>
      <p:ext uri="{BB962C8B-B14F-4D97-AF65-F5344CB8AC3E}">
        <p14:creationId xmlns:p14="http://schemas.microsoft.com/office/powerpoint/2010/main" val="283595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40C8B-79FA-49DC-AA33-B95AFA95E778}"/>
              </a:ext>
            </a:extLst>
          </p:cNvPr>
          <p:cNvSpPr>
            <a:spLocks noGrp="1"/>
          </p:cNvSpPr>
          <p:nvPr>
            <p:ph type="title"/>
          </p:nvPr>
        </p:nvSpPr>
        <p:spPr/>
        <p:txBody>
          <a:bodyPr/>
          <a:lstStyle/>
          <a:p>
            <a:r>
              <a:rPr lang="pt-BR" dirty="0"/>
              <a:t>desvantagens</a:t>
            </a:r>
          </a:p>
        </p:txBody>
      </p:sp>
      <p:sp>
        <p:nvSpPr>
          <p:cNvPr id="3" name="Espaço Reservado para Conteúdo 2">
            <a:extLst>
              <a:ext uri="{FF2B5EF4-FFF2-40B4-BE49-F238E27FC236}">
                <a16:creationId xmlns:a16="http://schemas.microsoft.com/office/drawing/2014/main" id="{BD09E478-455D-4A08-A9A7-396BEDFBB490}"/>
              </a:ext>
            </a:extLst>
          </p:cNvPr>
          <p:cNvSpPr>
            <a:spLocks noGrp="1"/>
          </p:cNvSpPr>
          <p:nvPr>
            <p:ph idx="1"/>
          </p:nvPr>
        </p:nvSpPr>
        <p:spPr/>
        <p:txBody>
          <a:bodyPr/>
          <a:lstStyle/>
          <a:p>
            <a:r>
              <a:rPr lang="pt-BR" dirty="0"/>
              <a:t>Necessidade de maior destreza do operador</a:t>
            </a:r>
          </a:p>
          <a:p>
            <a:r>
              <a:rPr lang="pt-BR" dirty="0"/>
              <a:t>Dificuldade de manter a proteção em ambientes turbulentos </a:t>
            </a:r>
          </a:p>
          <a:p>
            <a:r>
              <a:rPr lang="pt-BR" dirty="0"/>
              <a:t>Inclusão de tungstênio na solda caso houver contato com a poça de soldagem</a:t>
            </a:r>
          </a:p>
          <a:p>
            <a:r>
              <a:rPr lang="pt-BR" dirty="0"/>
              <a:t>Contaminação da solda se o metal de adição não for protegido adequadamente</a:t>
            </a:r>
          </a:p>
        </p:txBody>
      </p:sp>
    </p:spTree>
    <p:extLst>
      <p:ext uri="{BB962C8B-B14F-4D97-AF65-F5344CB8AC3E}">
        <p14:creationId xmlns:p14="http://schemas.microsoft.com/office/powerpoint/2010/main" val="2925493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81967-1A96-4026-9547-2A7E8844131D}"/>
              </a:ext>
            </a:extLst>
          </p:cNvPr>
          <p:cNvSpPr>
            <a:spLocks noGrp="1"/>
          </p:cNvSpPr>
          <p:nvPr>
            <p:ph type="title"/>
          </p:nvPr>
        </p:nvSpPr>
        <p:spPr/>
        <p:txBody>
          <a:bodyPr/>
          <a:lstStyle/>
          <a:p>
            <a:r>
              <a:rPr lang="pt-BR" dirty="0"/>
              <a:t> </a:t>
            </a:r>
          </a:p>
        </p:txBody>
      </p:sp>
      <p:sp>
        <p:nvSpPr>
          <p:cNvPr id="3" name="Espaço Reservado para Conteúdo 2">
            <a:extLst>
              <a:ext uri="{FF2B5EF4-FFF2-40B4-BE49-F238E27FC236}">
                <a16:creationId xmlns:a16="http://schemas.microsoft.com/office/drawing/2014/main" id="{458341D1-454E-487C-AB48-D35ADE2C86B4}"/>
              </a:ext>
            </a:extLst>
          </p:cNvPr>
          <p:cNvSpPr>
            <a:spLocks noGrp="1"/>
          </p:cNvSpPr>
          <p:nvPr>
            <p:ph idx="1"/>
          </p:nvPr>
        </p:nvSpPr>
        <p:spPr/>
        <p:txBody>
          <a:bodyPr/>
          <a:lstStyle/>
          <a:p>
            <a:pPr marL="0" indent="0">
              <a:buNone/>
            </a:pPr>
            <a:r>
              <a:rPr lang="pt-BR" dirty="0"/>
              <a:t> </a:t>
            </a:r>
          </a:p>
        </p:txBody>
      </p:sp>
      <p:pic>
        <p:nvPicPr>
          <p:cNvPr id="1028" name="Picture 4" descr="http://s3.amazonaws.com/magoo/ABAAAArBkAH-24.jpg">
            <a:extLst>
              <a:ext uri="{FF2B5EF4-FFF2-40B4-BE49-F238E27FC236}">
                <a16:creationId xmlns:a16="http://schemas.microsoft.com/office/drawing/2014/main" id="{C70CE464-EF92-445A-96F1-A3B94B303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143000"/>
            <a:ext cx="6663850" cy="38195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solda tig">
            <a:extLst>
              <a:ext uri="{FF2B5EF4-FFF2-40B4-BE49-F238E27FC236}">
                <a16:creationId xmlns:a16="http://schemas.microsoft.com/office/drawing/2014/main" id="{F33F5E57-3632-4CDB-B159-1A092A1F0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735" y="1143000"/>
            <a:ext cx="5623839" cy="381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8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3F2CA-A68B-4081-B73E-E860FB2A6BD7}"/>
              </a:ext>
            </a:extLst>
          </p:cNvPr>
          <p:cNvSpPr>
            <a:spLocks noGrp="1"/>
          </p:cNvSpPr>
          <p:nvPr>
            <p:ph type="title"/>
          </p:nvPr>
        </p:nvSpPr>
        <p:spPr/>
        <p:txBody>
          <a:bodyPr/>
          <a:lstStyle/>
          <a:p>
            <a:r>
              <a:rPr lang="pt-BR" dirty="0"/>
              <a:t>Soldagem </a:t>
            </a:r>
            <a:r>
              <a:rPr lang="pt-BR" dirty="0" err="1"/>
              <a:t>mig</a:t>
            </a:r>
            <a:r>
              <a:rPr lang="pt-BR" dirty="0"/>
              <a:t>/</a:t>
            </a:r>
            <a:r>
              <a:rPr lang="pt-BR" dirty="0" err="1"/>
              <a:t>mag</a:t>
            </a:r>
            <a:endParaRPr lang="pt-BR" dirty="0"/>
          </a:p>
        </p:txBody>
      </p:sp>
      <p:sp>
        <p:nvSpPr>
          <p:cNvPr id="3" name="Espaço Reservado para Conteúdo 2">
            <a:extLst>
              <a:ext uri="{FF2B5EF4-FFF2-40B4-BE49-F238E27FC236}">
                <a16:creationId xmlns:a16="http://schemas.microsoft.com/office/drawing/2014/main" id="{A1652A72-693D-455A-A761-A9F30F459C6E}"/>
              </a:ext>
            </a:extLst>
          </p:cNvPr>
          <p:cNvSpPr>
            <a:spLocks noGrp="1"/>
          </p:cNvSpPr>
          <p:nvPr>
            <p:ph idx="1"/>
          </p:nvPr>
        </p:nvSpPr>
        <p:spPr/>
        <p:txBody>
          <a:bodyPr/>
          <a:lstStyle/>
          <a:p>
            <a:r>
              <a:rPr lang="pt-BR" dirty="0"/>
              <a:t>A soldagem </a:t>
            </a:r>
            <a:r>
              <a:rPr lang="pt-BR" dirty="0" err="1"/>
              <a:t>mig</a:t>
            </a:r>
            <a:r>
              <a:rPr lang="pt-BR" dirty="0"/>
              <a:t>/</a:t>
            </a:r>
            <a:r>
              <a:rPr lang="pt-BR" dirty="0" err="1"/>
              <a:t>mag</a:t>
            </a:r>
            <a:r>
              <a:rPr lang="pt-BR" dirty="0"/>
              <a:t> usa o calor de um arco elétrico entre um eletrodo nu alimentado de maneira contínua e o metal da base. O calor funde o final do eletrodo e a superfície do metal de base para formar a poça de fusão. A proteção do arco e da poça de solda fundida vem inteiramente de um gás alimentado externamente, que pode ser inerte ou ativo ou ainda uma mistura destes.</a:t>
            </a:r>
          </a:p>
          <a:p>
            <a:r>
              <a:rPr lang="pt-BR" dirty="0"/>
              <a:t>Escórias formadas em outros processos de soldagem, como por exemplo eletrodo revestido e arco submerso, não ocorrem pois este processo não usa fluxo.</a:t>
            </a:r>
          </a:p>
        </p:txBody>
      </p:sp>
    </p:spTree>
    <p:extLst>
      <p:ext uri="{BB962C8B-B14F-4D97-AF65-F5344CB8AC3E}">
        <p14:creationId xmlns:p14="http://schemas.microsoft.com/office/powerpoint/2010/main" val="320079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E23F9-529B-4AA0-8091-BC59FFCB0521}"/>
              </a:ext>
            </a:extLst>
          </p:cNvPr>
          <p:cNvSpPr>
            <a:spLocks noGrp="1"/>
          </p:cNvSpPr>
          <p:nvPr>
            <p:ph type="title"/>
          </p:nvPr>
        </p:nvSpPr>
        <p:spPr/>
        <p:txBody>
          <a:bodyPr/>
          <a:lstStyle/>
          <a:p>
            <a:r>
              <a:rPr lang="pt-BR" dirty="0"/>
              <a:t>Processo </a:t>
            </a:r>
            <a:r>
              <a:rPr lang="pt-BR" dirty="0" err="1"/>
              <a:t>mig</a:t>
            </a:r>
            <a:r>
              <a:rPr lang="pt-BR" dirty="0"/>
              <a:t> (metal </a:t>
            </a:r>
            <a:r>
              <a:rPr lang="pt-BR" dirty="0" err="1"/>
              <a:t>inert</a:t>
            </a:r>
            <a:r>
              <a:rPr lang="pt-BR" dirty="0"/>
              <a:t> </a:t>
            </a:r>
            <a:r>
              <a:rPr lang="pt-BR" dirty="0" err="1"/>
              <a:t>gas</a:t>
            </a:r>
            <a:r>
              <a:rPr lang="pt-BR" dirty="0"/>
              <a:t>)</a:t>
            </a:r>
          </a:p>
        </p:txBody>
      </p:sp>
      <p:sp>
        <p:nvSpPr>
          <p:cNvPr id="3" name="Espaço Reservado para Conteúdo 2">
            <a:extLst>
              <a:ext uri="{FF2B5EF4-FFF2-40B4-BE49-F238E27FC236}">
                <a16:creationId xmlns:a16="http://schemas.microsoft.com/office/drawing/2014/main" id="{9B107D49-731C-4BA5-B60A-2F5B452B4495}"/>
              </a:ext>
            </a:extLst>
          </p:cNvPr>
          <p:cNvSpPr>
            <a:spLocks noGrp="1"/>
          </p:cNvSpPr>
          <p:nvPr>
            <p:ph idx="1"/>
          </p:nvPr>
        </p:nvSpPr>
        <p:spPr/>
        <p:txBody>
          <a:bodyPr/>
          <a:lstStyle/>
          <a:p>
            <a:r>
              <a:rPr lang="pt-BR" dirty="0"/>
              <a:t>É um processo com injeção de gás inerte, usado na soldagem dos metais não ferrosos em geral e aços inoxidáveis.</a:t>
            </a:r>
          </a:p>
          <a:p>
            <a:r>
              <a:rPr lang="pt-BR" dirty="0"/>
              <a:t>Os gases utilizados são hélio e argônio, podendo variar a proporção de acordo com o material a ser soldado e com a necessidade de penetração do arco.</a:t>
            </a:r>
          </a:p>
        </p:txBody>
      </p:sp>
    </p:spTree>
    <p:extLst>
      <p:ext uri="{BB962C8B-B14F-4D97-AF65-F5344CB8AC3E}">
        <p14:creationId xmlns:p14="http://schemas.microsoft.com/office/powerpoint/2010/main" val="428341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5A3E6-B28E-48E0-8EDA-D0C43D27EF86}"/>
              </a:ext>
            </a:extLst>
          </p:cNvPr>
          <p:cNvSpPr>
            <a:spLocks noGrp="1"/>
          </p:cNvSpPr>
          <p:nvPr>
            <p:ph type="title"/>
          </p:nvPr>
        </p:nvSpPr>
        <p:spPr/>
        <p:txBody>
          <a:bodyPr/>
          <a:lstStyle/>
          <a:p>
            <a:r>
              <a:rPr lang="pt-BR" dirty="0"/>
              <a:t>manutenção</a:t>
            </a:r>
          </a:p>
        </p:txBody>
      </p:sp>
      <p:sp>
        <p:nvSpPr>
          <p:cNvPr id="3" name="Espaço Reservado para Conteúdo 2">
            <a:extLst>
              <a:ext uri="{FF2B5EF4-FFF2-40B4-BE49-F238E27FC236}">
                <a16:creationId xmlns:a16="http://schemas.microsoft.com/office/drawing/2014/main" id="{E5935A38-02AD-4396-A858-188D6B2F1AA2}"/>
              </a:ext>
            </a:extLst>
          </p:cNvPr>
          <p:cNvSpPr>
            <a:spLocks noGrp="1"/>
          </p:cNvSpPr>
          <p:nvPr>
            <p:ph idx="1"/>
          </p:nvPr>
        </p:nvSpPr>
        <p:spPr/>
        <p:txBody>
          <a:bodyPr>
            <a:normAutofit fontScale="92500" lnSpcReduction="20000"/>
          </a:bodyPr>
          <a:lstStyle/>
          <a:p>
            <a:r>
              <a:rPr lang="pt-BR" dirty="0"/>
              <a:t>Manutenção Preventiva X Manutenção Corretiva</a:t>
            </a:r>
          </a:p>
          <a:p>
            <a:pPr marL="0" indent="0">
              <a:buNone/>
            </a:pPr>
            <a:r>
              <a:rPr lang="pt-BR" dirty="0">
                <a:effectLst/>
              </a:rPr>
              <a:t>A manutenção preventiva deve relacionar em planilhas, todos os serviços a serem realizados, prevendo-se os prazos de atuação dos equipamentos e relacionando-os com horas paradas, tudo em função da programação da produção.</a:t>
            </a:r>
          </a:p>
          <a:p>
            <a:pPr marL="0" indent="0">
              <a:buNone/>
            </a:pPr>
            <a:r>
              <a:rPr lang="pt-BR" dirty="0">
                <a:effectLst/>
              </a:rPr>
              <a:t>Como a manutenção preventiva reduz a manutenção corretiva, a mesma deve ser aumentada na medida do possível. O balanço econômico entre custos de máquina parada por manutenção preventiva e a parada por defeito (corretiva), justifica plenamente o planejamento e implantação da manutenção preventiva. Além do que esta tem a grande vantagem de ser programada em conjunto com os departamentos de produção, não havendo quebras na continuidade dos trabalhos, nem horas ociosas por parte dos operadores.</a:t>
            </a:r>
          </a:p>
          <a:p>
            <a:pPr marL="0" indent="0">
              <a:buNone/>
            </a:pPr>
            <a:endParaRPr lang="pt-BR" dirty="0"/>
          </a:p>
        </p:txBody>
      </p:sp>
    </p:spTree>
    <p:extLst>
      <p:ext uri="{BB962C8B-B14F-4D97-AF65-F5344CB8AC3E}">
        <p14:creationId xmlns:p14="http://schemas.microsoft.com/office/powerpoint/2010/main" val="173454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84790-C44A-40B7-B982-79234D82DE97}"/>
              </a:ext>
            </a:extLst>
          </p:cNvPr>
          <p:cNvSpPr>
            <a:spLocks noGrp="1"/>
          </p:cNvSpPr>
          <p:nvPr>
            <p:ph type="title"/>
          </p:nvPr>
        </p:nvSpPr>
        <p:spPr/>
        <p:txBody>
          <a:bodyPr/>
          <a:lstStyle/>
          <a:p>
            <a:r>
              <a:rPr lang="pt-BR" dirty="0"/>
              <a:t>Processo </a:t>
            </a:r>
            <a:r>
              <a:rPr lang="pt-BR" dirty="0" err="1"/>
              <a:t>mag</a:t>
            </a:r>
            <a:r>
              <a:rPr lang="pt-BR" dirty="0"/>
              <a:t> (metal </a:t>
            </a:r>
            <a:r>
              <a:rPr lang="pt-BR" dirty="0" err="1"/>
              <a:t>active</a:t>
            </a:r>
            <a:r>
              <a:rPr lang="pt-BR" dirty="0"/>
              <a:t> </a:t>
            </a:r>
            <a:r>
              <a:rPr lang="pt-BR" dirty="0" err="1"/>
              <a:t>gas</a:t>
            </a:r>
            <a:r>
              <a:rPr lang="pt-BR" dirty="0"/>
              <a:t>)</a:t>
            </a:r>
          </a:p>
        </p:txBody>
      </p:sp>
      <p:sp>
        <p:nvSpPr>
          <p:cNvPr id="3" name="Espaço Reservado para Conteúdo 2">
            <a:extLst>
              <a:ext uri="{FF2B5EF4-FFF2-40B4-BE49-F238E27FC236}">
                <a16:creationId xmlns:a16="http://schemas.microsoft.com/office/drawing/2014/main" id="{504CD098-1B68-4D7E-84CE-C61AA321FB46}"/>
              </a:ext>
            </a:extLst>
          </p:cNvPr>
          <p:cNvSpPr>
            <a:spLocks noGrp="1"/>
          </p:cNvSpPr>
          <p:nvPr>
            <p:ph idx="1"/>
          </p:nvPr>
        </p:nvSpPr>
        <p:spPr/>
        <p:txBody>
          <a:bodyPr/>
          <a:lstStyle/>
          <a:p>
            <a:r>
              <a:rPr lang="pt-BR" dirty="0"/>
              <a:t>Com injeção de gás ativo ou mistura de gases que deixam de ser inertes quando parte do metal de base é oxidado. É o processo para soldagem dos metais ferrosos, notadamente aços doces(ferro com alto índice de pureza).</a:t>
            </a:r>
          </a:p>
          <a:p>
            <a:r>
              <a:rPr lang="pt-BR" dirty="0"/>
              <a:t>Os principais gases utilizados são: CO², O² e N² podendo ser utilizado argônio na mistura dependendo da aplicação e do objetivo da soldagem.</a:t>
            </a:r>
          </a:p>
        </p:txBody>
      </p:sp>
    </p:spTree>
    <p:extLst>
      <p:ext uri="{BB962C8B-B14F-4D97-AF65-F5344CB8AC3E}">
        <p14:creationId xmlns:p14="http://schemas.microsoft.com/office/powerpoint/2010/main" val="647045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1EA13-0760-4514-86D6-BF648B52BC11}"/>
              </a:ext>
            </a:extLst>
          </p:cNvPr>
          <p:cNvSpPr>
            <a:spLocks noGrp="1"/>
          </p:cNvSpPr>
          <p:nvPr>
            <p:ph type="title"/>
          </p:nvPr>
        </p:nvSpPr>
        <p:spPr/>
        <p:txBody>
          <a:bodyPr/>
          <a:lstStyle/>
          <a:p>
            <a:r>
              <a:rPr lang="pt-BR" dirty="0"/>
              <a:t>vantagens</a:t>
            </a:r>
          </a:p>
        </p:txBody>
      </p:sp>
      <p:sp>
        <p:nvSpPr>
          <p:cNvPr id="3" name="Espaço Reservado para Conteúdo 2">
            <a:extLst>
              <a:ext uri="{FF2B5EF4-FFF2-40B4-BE49-F238E27FC236}">
                <a16:creationId xmlns:a16="http://schemas.microsoft.com/office/drawing/2014/main" id="{E8C81FD4-43F5-46F8-9FBB-EFBE2B02DE3A}"/>
              </a:ext>
            </a:extLst>
          </p:cNvPr>
          <p:cNvSpPr>
            <a:spLocks noGrp="1"/>
          </p:cNvSpPr>
          <p:nvPr>
            <p:ph idx="1"/>
          </p:nvPr>
        </p:nvSpPr>
        <p:spPr/>
        <p:txBody>
          <a:bodyPr/>
          <a:lstStyle/>
          <a:p>
            <a:r>
              <a:rPr lang="pt-BR" dirty="0"/>
              <a:t>Não produz escórias</a:t>
            </a:r>
          </a:p>
          <a:p>
            <a:r>
              <a:rPr lang="pt-BR" dirty="0"/>
              <a:t>Metade do tempo de execução comparado ao eletrodo revestido</a:t>
            </a:r>
          </a:p>
          <a:p>
            <a:r>
              <a:rPr lang="pt-BR" dirty="0"/>
              <a:t> grande taxa de deposição do metal de solda</a:t>
            </a:r>
          </a:p>
          <a:p>
            <a:r>
              <a:rPr lang="pt-BR" dirty="0"/>
              <a:t>Preenche facilmente largas aberturas</a:t>
            </a:r>
          </a:p>
          <a:p>
            <a:r>
              <a:rPr lang="pt-BR" dirty="0"/>
              <a:t>Cordão de solda com bom acabamento</a:t>
            </a:r>
          </a:p>
          <a:p>
            <a:r>
              <a:rPr lang="pt-BR" dirty="0"/>
              <a:t>Facilidade de operação</a:t>
            </a:r>
          </a:p>
          <a:p>
            <a:endParaRPr lang="pt-BR" dirty="0"/>
          </a:p>
          <a:p>
            <a:endParaRPr lang="pt-BR" dirty="0"/>
          </a:p>
        </p:txBody>
      </p:sp>
    </p:spTree>
    <p:extLst>
      <p:ext uri="{BB962C8B-B14F-4D97-AF65-F5344CB8AC3E}">
        <p14:creationId xmlns:p14="http://schemas.microsoft.com/office/powerpoint/2010/main" val="88247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1787D-4D5F-49B2-A928-56E5B752C0FA}"/>
              </a:ext>
            </a:extLst>
          </p:cNvPr>
          <p:cNvSpPr>
            <a:spLocks noGrp="1"/>
          </p:cNvSpPr>
          <p:nvPr>
            <p:ph type="title"/>
          </p:nvPr>
        </p:nvSpPr>
        <p:spPr/>
        <p:txBody>
          <a:bodyPr/>
          <a:lstStyle/>
          <a:p>
            <a:r>
              <a:rPr lang="pt-BR" dirty="0"/>
              <a:t>desvantagens</a:t>
            </a:r>
          </a:p>
        </p:txBody>
      </p:sp>
      <p:sp>
        <p:nvSpPr>
          <p:cNvPr id="3" name="Espaço Reservado para Conteúdo 2">
            <a:extLst>
              <a:ext uri="{FF2B5EF4-FFF2-40B4-BE49-F238E27FC236}">
                <a16:creationId xmlns:a16="http://schemas.microsoft.com/office/drawing/2014/main" id="{0A17812F-AD60-43E2-99CD-91953E4D7302}"/>
              </a:ext>
            </a:extLst>
          </p:cNvPr>
          <p:cNvSpPr>
            <a:spLocks noGrp="1"/>
          </p:cNvSpPr>
          <p:nvPr>
            <p:ph idx="1"/>
          </p:nvPr>
        </p:nvSpPr>
        <p:spPr/>
        <p:txBody>
          <a:bodyPr/>
          <a:lstStyle/>
          <a:p>
            <a:r>
              <a:rPr lang="pt-BR" dirty="0"/>
              <a:t>Regulagem do processo bastante complexa</a:t>
            </a:r>
          </a:p>
          <a:p>
            <a:r>
              <a:rPr lang="pt-BR" dirty="0"/>
              <a:t>Não deve ser utilizada em presença de corrente de ar</a:t>
            </a:r>
          </a:p>
          <a:p>
            <a:r>
              <a:rPr lang="pt-BR" dirty="0"/>
              <a:t>Alta probabilidade de gerar poros no cordão de solda</a:t>
            </a:r>
          </a:p>
          <a:p>
            <a:r>
              <a:rPr lang="pt-BR" dirty="0"/>
              <a:t>Produz respingos</a:t>
            </a:r>
          </a:p>
          <a:p>
            <a:r>
              <a:rPr lang="pt-BR" dirty="0"/>
              <a:t>Alto custo do equipamento</a:t>
            </a:r>
          </a:p>
        </p:txBody>
      </p:sp>
    </p:spTree>
    <p:extLst>
      <p:ext uri="{BB962C8B-B14F-4D97-AF65-F5344CB8AC3E}">
        <p14:creationId xmlns:p14="http://schemas.microsoft.com/office/powerpoint/2010/main" val="104866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46641-A4BC-4C0F-AA9D-F3324C49585E}"/>
              </a:ext>
            </a:extLst>
          </p:cNvPr>
          <p:cNvSpPr>
            <a:spLocks noGrp="1"/>
          </p:cNvSpPr>
          <p:nvPr>
            <p:ph type="title"/>
          </p:nvPr>
        </p:nvSpPr>
        <p:spPr/>
        <p:txBody>
          <a:bodyPr/>
          <a:lstStyle/>
          <a:p>
            <a:r>
              <a:rPr lang="pt-BR" dirty="0"/>
              <a:t>  </a:t>
            </a:r>
          </a:p>
        </p:txBody>
      </p:sp>
      <p:sp>
        <p:nvSpPr>
          <p:cNvPr id="3" name="Espaço Reservado para Conteúdo 2">
            <a:extLst>
              <a:ext uri="{FF2B5EF4-FFF2-40B4-BE49-F238E27FC236}">
                <a16:creationId xmlns:a16="http://schemas.microsoft.com/office/drawing/2014/main" id="{97C3DD7A-6933-4222-98EF-71EEBEA07EF1}"/>
              </a:ext>
            </a:extLst>
          </p:cNvPr>
          <p:cNvSpPr>
            <a:spLocks noGrp="1"/>
          </p:cNvSpPr>
          <p:nvPr>
            <p:ph idx="1"/>
          </p:nvPr>
        </p:nvSpPr>
        <p:spPr/>
        <p:txBody>
          <a:bodyPr/>
          <a:lstStyle/>
          <a:p>
            <a:pPr marL="0" indent="0">
              <a:buNone/>
            </a:pPr>
            <a:r>
              <a:rPr lang="pt-BR" dirty="0"/>
              <a:t>  </a:t>
            </a:r>
          </a:p>
        </p:txBody>
      </p:sp>
      <p:pic>
        <p:nvPicPr>
          <p:cNvPr id="2050" name="Picture 2" descr="Resultado de imagem para soldagem mig mag">
            <a:extLst>
              <a:ext uri="{FF2B5EF4-FFF2-40B4-BE49-F238E27FC236}">
                <a16:creationId xmlns:a16="http://schemas.microsoft.com/office/drawing/2014/main" id="{EA7E072F-8A54-4460-99C8-C9309DF25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066801"/>
            <a:ext cx="5924550" cy="4915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solda mig">
            <a:extLst>
              <a:ext uri="{FF2B5EF4-FFF2-40B4-BE49-F238E27FC236}">
                <a16:creationId xmlns:a16="http://schemas.microsoft.com/office/drawing/2014/main" id="{67260574-F540-4064-91B1-AFEA8ECAA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564" y="1066800"/>
            <a:ext cx="5498610" cy="491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01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6B922-3B16-449F-A97D-B5B93AE7FB16}"/>
              </a:ext>
            </a:extLst>
          </p:cNvPr>
          <p:cNvSpPr>
            <a:spLocks noGrp="1"/>
          </p:cNvSpPr>
          <p:nvPr>
            <p:ph type="title"/>
          </p:nvPr>
        </p:nvSpPr>
        <p:spPr/>
        <p:txBody>
          <a:bodyPr/>
          <a:lstStyle/>
          <a:p>
            <a:r>
              <a:rPr lang="pt-BR" dirty="0"/>
              <a:t>Outros processos de soldagem</a:t>
            </a:r>
          </a:p>
        </p:txBody>
      </p:sp>
      <p:sp>
        <p:nvSpPr>
          <p:cNvPr id="3" name="Espaço Reservado para Conteúdo 2">
            <a:extLst>
              <a:ext uri="{FF2B5EF4-FFF2-40B4-BE49-F238E27FC236}">
                <a16:creationId xmlns:a16="http://schemas.microsoft.com/office/drawing/2014/main" id="{DFED01D0-29EA-49FA-ACD3-825BCBFD4FA7}"/>
              </a:ext>
            </a:extLst>
          </p:cNvPr>
          <p:cNvSpPr>
            <a:spLocks noGrp="1"/>
          </p:cNvSpPr>
          <p:nvPr>
            <p:ph idx="1"/>
          </p:nvPr>
        </p:nvSpPr>
        <p:spPr/>
        <p:txBody>
          <a:bodyPr/>
          <a:lstStyle/>
          <a:p>
            <a:r>
              <a:rPr lang="pt-BR" dirty="0"/>
              <a:t>Fricção</a:t>
            </a:r>
          </a:p>
          <a:p>
            <a:r>
              <a:rPr lang="pt-BR" dirty="0"/>
              <a:t>Ultrassom</a:t>
            </a:r>
          </a:p>
          <a:p>
            <a:r>
              <a:rPr lang="pt-BR" dirty="0"/>
              <a:t>Laser</a:t>
            </a:r>
          </a:p>
          <a:p>
            <a:r>
              <a:rPr lang="pt-BR" dirty="0"/>
              <a:t>Sonda magnética</a:t>
            </a:r>
          </a:p>
          <a:p>
            <a:r>
              <a:rPr lang="pt-BR" dirty="0"/>
              <a:t>Corte plasma</a:t>
            </a:r>
          </a:p>
          <a:p>
            <a:r>
              <a:rPr lang="pt-BR" dirty="0" err="1"/>
              <a:t>Oxicorte</a:t>
            </a:r>
            <a:endParaRPr lang="pt-BR" dirty="0"/>
          </a:p>
          <a:p>
            <a:endParaRPr lang="pt-BR" dirty="0"/>
          </a:p>
        </p:txBody>
      </p:sp>
    </p:spTree>
    <p:extLst>
      <p:ext uri="{BB962C8B-B14F-4D97-AF65-F5344CB8AC3E}">
        <p14:creationId xmlns:p14="http://schemas.microsoft.com/office/powerpoint/2010/main" val="201167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9A407-50FE-4061-B518-BEC993482279}"/>
              </a:ext>
            </a:extLst>
          </p:cNvPr>
          <p:cNvSpPr>
            <a:spLocks noGrp="1"/>
          </p:cNvSpPr>
          <p:nvPr>
            <p:ph type="title"/>
          </p:nvPr>
        </p:nvSpPr>
        <p:spPr/>
        <p:txBody>
          <a:bodyPr/>
          <a:lstStyle/>
          <a:p>
            <a:r>
              <a:rPr lang="pt-BR" dirty="0"/>
              <a:t>Manutenção preventiva</a:t>
            </a:r>
          </a:p>
        </p:txBody>
      </p:sp>
      <p:sp>
        <p:nvSpPr>
          <p:cNvPr id="3" name="Espaço Reservado para Conteúdo 2">
            <a:extLst>
              <a:ext uri="{FF2B5EF4-FFF2-40B4-BE49-F238E27FC236}">
                <a16:creationId xmlns:a16="http://schemas.microsoft.com/office/drawing/2014/main" id="{41D5FA7E-B3EA-4C2E-ACD3-3228DFD293CA}"/>
              </a:ext>
            </a:extLst>
          </p:cNvPr>
          <p:cNvSpPr>
            <a:spLocks noGrp="1"/>
          </p:cNvSpPr>
          <p:nvPr>
            <p:ph idx="1"/>
          </p:nvPr>
        </p:nvSpPr>
        <p:spPr/>
        <p:txBody>
          <a:bodyPr>
            <a:normAutofit lnSpcReduction="10000"/>
          </a:bodyPr>
          <a:lstStyle/>
          <a:p>
            <a:r>
              <a:rPr lang="pt-BR" dirty="0"/>
              <a:t>Estuda o funcionamento dos equipamentos</a:t>
            </a:r>
          </a:p>
          <a:p>
            <a:r>
              <a:rPr lang="pt-BR" dirty="0"/>
              <a:t>Analisa as falhas e defeitos observados</a:t>
            </a:r>
          </a:p>
          <a:p>
            <a:r>
              <a:rPr lang="pt-BR" dirty="0"/>
              <a:t>Estuda a otimização do trabalho</a:t>
            </a:r>
          </a:p>
          <a:p>
            <a:r>
              <a:rPr lang="pt-BR" dirty="0"/>
              <a:t>Estuda possíveis modificações em equipamentos ou instalações </a:t>
            </a:r>
          </a:p>
          <a:p>
            <a:r>
              <a:rPr lang="pt-BR" dirty="0"/>
              <a:t>Programa o estoque mínimo de peças de reposição </a:t>
            </a:r>
          </a:p>
          <a:p>
            <a:r>
              <a:rPr lang="pt-BR" dirty="0"/>
              <a:t>Programa o ferramental necessário </a:t>
            </a:r>
          </a:p>
          <a:p>
            <a:r>
              <a:rPr lang="pt-BR" dirty="0"/>
              <a:t>Na soldagem estuda os materiais de adição e método de soldagem mais adequado</a:t>
            </a:r>
          </a:p>
        </p:txBody>
      </p:sp>
    </p:spTree>
    <p:extLst>
      <p:ext uri="{BB962C8B-B14F-4D97-AF65-F5344CB8AC3E}">
        <p14:creationId xmlns:p14="http://schemas.microsoft.com/office/powerpoint/2010/main" val="184083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F81E7-C440-42EB-B0E6-9D94750E43A7}"/>
              </a:ext>
            </a:extLst>
          </p:cNvPr>
          <p:cNvSpPr>
            <a:spLocks noGrp="1"/>
          </p:cNvSpPr>
          <p:nvPr>
            <p:ph type="title"/>
          </p:nvPr>
        </p:nvSpPr>
        <p:spPr/>
        <p:txBody>
          <a:bodyPr/>
          <a:lstStyle/>
          <a:p>
            <a:r>
              <a:rPr lang="pt-BR" dirty="0"/>
              <a:t>Manutenção corretiva</a:t>
            </a:r>
          </a:p>
        </p:txBody>
      </p:sp>
      <p:sp>
        <p:nvSpPr>
          <p:cNvPr id="3" name="Espaço Reservado para Conteúdo 2">
            <a:extLst>
              <a:ext uri="{FF2B5EF4-FFF2-40B4-BE49-F238E27FC236}">
                <a16:creationId xmlns:a16="http://schemas.microsoft.com/office/drawing/2014/main" id="{3E7F3488-BC71-4EEE-B256-57AC8B669A61}"/>
              </a:ext>
            </a:extLst>
          </p:cNvPr>
          <p:cNvSpPr>
            <a:spLocks noGrp="1"/>
          </p:cNvSpPr>
          <p:nvPr>
            <p:ph idx="1"/>
          </p:nvPr>
        </p:nvSpPr>
        <p:spPr/>
        <p:txBody>
          <a:bodyPr>
            <a:normAutofit fontScale="92500" lnSpcReduction="10000"/>
          </a:bodyPr>
          <a:lstStyle/>
          <a:p>
            <a:r>
              <a:rPr lang="pt-BR" dirty="0"/>
              <a:t>Verifica-se o metal da base</a:t>
            </a:r>
          </a:p>
          <a:p>
            <a:r>
              <a:rPr lang="pt-BR" dirty="0"/>
              <a:t>Identifica qual o processo de construção da peça (fundida, usinada, forjada)</a:t>
            </a:r>
          </a:p>
          <a:p>
            <a:r>
              <a:rPr lang="pt-BR" dirty="0"/>
              <a:t>Dimensões e geometria</a:t>
            </a:r>
          </a:p>
          <a:p>
            <a:r>
              <a:rPr lang="pt-BR" dirty="0"/>
              <a:t>Identificação de sua resistência mecânica </a:t>
            </a:r>
          </a:p>
          <a:p>
            <a:r>
              <a:rPr lang="pt-BR" dirty="0"/>
              <a:t>Verificar se a peça sofreu tratamento térmico </a:t>
            </a:r>
          </a:p>
          <a:p>
            <a:r>
              <a:rPr lang="pt-BR" dirty="0"/>
              <a:t>Identificar o tipo de desgaste que sofre</a:t>
            </a:r>
          </a:p>
          <a:p>
            <a:r>
              <a:rPr lang="pt-BR" dirty="0"/>
              <a:t>Identificar a causa da quebra</a:t>
            </a:r>
          </a:p>
          <a:p>
            <a:r>
              <a:rPr lang="pt-BR" dirty="0"/>
              <a:t>Qual o meio em que trabalha ( ao ar, ambiente corrosivo, ambiente abrasivo)</a:t>
            </a:r>
          </a:p>
        </p:txBody>
      </p:sp>
    </p:spTree>
    <p:extLst>
      <p:ext uri="{BB962C8B-B14F-4D97-AF65-F5344CB8AC3E}">
        <p14:creationId xmlns:p14="http://schemas.microsoft.com/office/powerpoint/2010/main" val="417177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50DD2-47D0-4B06-87AE-9BD20083B12C}"/>
              </a:ext>
            </a:extLst>
          </p:cNvPr>
          <p:cNvSpPr>
            <a:spLocks noGrp="1"/>
          </p:cNvSpPr>
          <p:nvPr>
            <p:ph type="title"/>
          </p:nvPr>
        </p:nvSpPr>
        <p:spPr/>
        <p:txBody>
          <a:bodyPr/>
          <a:lstStyle/>
          <a:p>
            <a:r>
              <a:rPr lang="pt-BR" dirty="0"/>
              <a:t>Conceitos importantes para a compreensão dos tipos de soldagens.</a:t>
            </a:r>
          </a:p>
        </p:txBody>
      </p:sp>
      <p:sp>
        <p:nvSpPr>
          <p:cNvPr id="3" name="Espaço Reservado para Conteúdo 2">
            <a:extLst>
              <a:ext uri="{FF2B5EF4-FFF2-40B4-BE49-F238E27FC236}">
                <a16:creationId xmlns:a16="http://schemas.microsoft.com/office/drawing/2014/main" id="{356055EF-F4CE-4F9D-B9CA-EF203BEDBB73}"/>
              </a:ext>
            </a:extLst>
          </p:cNvPr>
          <p:cNvSpPr>
            <a:spLocks noGrp="1"/>
          </p:cNvSpPr>
          <p:nvPr>
            <p:ph idx="1"/>
          </p:nvPr>
        </p:nvSpPr>
        <p:spPr/>
        <p:txBody>
          <a:bodyPr/>
          <a:lstStyle/>
          <a:p>
            <a:r>
              <a:rPr lang="pt-BR" dirty="0"/>
              <a:t>Arco elétrico</a:t>
            </a:r>
          </a:p>
          <a:p>
            <a:r>
              <a:rPr lang="pt-BR" dirty="0"/>
              <a:t>Fluxo de solda</a:t>
            </a:r>
          </a:p>
        </p:txBody>
      </p:sp>
    </p:spTree>
    <p:extLst>
      <p:ext uri="{BB962C8B-B14F-4D97-AF65-F5344CB8AC3E}">
        <p14:creationId xmlns:p14="http://schemas.microsoft.com/office/powerpoint/2010/main" val="85938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1124C-CBBF-40E3-86B8-298EF2D1A8F5}"/>
              </a:ext>
            </a:extLst>
          </p:cNvPr>
          <p:cNvSpPr>
            <a:spLocks noGrp="1"/>
          </p:cNvSpPr>
          <p:nvPr>
            <p:ph type="title"/>
          </p:nvPr>
        </p:nvSpPr>
        <p:spPr>
          <a:xfrm>
            <a:off x="1141413" y="609600"/>
            <a:ext cx="9905998" cy="556591"/>
          </a:xfrm>
        </p:spPr>
        <p:txBody>
          <a:bodyPr>
            <a:normAutofit fontScale="90000"/>
          </a:bodyPr>
          <a:lstStyle/>
          <a:p>
            <a:r>
              <a:rPr lang="pt-BR" dirty="0"/>
              <a:t>Arco elétrico</a:t>
            </a:r>
          </a:p>
        </p:txBody>
      </p:sp>
      <p:sp>
        <p:nvSpPr>
          <p:cNvPr id="3" name="Espaço Reservado para Conteúdo 2">
            <a:extLst>
              <a:ext uri="{FF2B5EF4-FFF2-40B4-BE49-F238E27FC236}">
                <a16:creationId xmlns:a16="http://schemas.microsoft.com/office/drawing/2014/main" id="{3D741295-98C1-4879-B8FA-17DB04B663B6}"/>
              </a:ext>
            </a:extLst>
          </p:cNvPr>
          <p:cNvSpPr>
            <a:spLocks noGrp="1"/>
          </p:cNvSpPr>
          <p:nvPr>
            <p:ph idx="1"/>
          </p:nvPr>
        </p:nvSpPr>
        <p:spPr>
          <a:xfrm>
            <a:off x="1141413" y="1272209"/>
            <a:ext cx="9905998" cy="4976191"/>
          </a:xfrm>
        </p:spPr>
        <p:txBody>
          <a:bodyPr>
            <a:normAutofit fontScale="92500" lnSpcReduction="10000"/>
          </a:bodyPr>
          <a:lstStyle/>
          <a:p>
            <a:endParaRPr lang="pt-BR" sz="1400" dirty="0">
              <a:effectLst/>
            </a:endParaRPr>
          </a:p>
          <a:p>
            <a:endParaRPr lang="pt-BR" sz="1400" dirty="0">
              <a:effectLst/>
            </a:endParaRPr>
          </a:p>
          <a:p>
            <a:r>
              <a:rPr lang="pt-BR" dirty="0">
                <a:effectLst/>
              </a:rPr>
              <a:t>O arco elétrico ocorre quando há uma ruptura dielétrica a qual produz uma descarga elétrica. O termo arco elétrico é o mais comum, mas ele também pode ser chamado de arco voltaico ou curto-circuito como é popularmente chamado. Este fenômeno é tão forte que consegue romper a isolação feita pelo ar, conduzindo elétrons de um eletrodo ao outro através de um fluxo de corrente.</a:t>
            </a:r>
          </a:p>
          <a:p>
            <a:r>
              <a:rPr lang="pt-BR" dirty="0">
                <a:effectLst/>
              </a:rPr>
              <a:t>O arco ocorre em um espaço preenchido de gás entre dois eletrodos condutivos  e isto resulta em uma temperatura muito alta, capaz de fundir ou vaporizar virtualmente qualquer coisa.</a:t>
            </a:r>
          </a:p>
          <a:p>
            <a:r>
              <a:rPr lang="pt-BR" dirty="0">
                <a:effectLst/>
              </a:rPr>
              <a:t>O arco elétrico de soldagem tem uma eficiência alta na transformação de energia elétrica em energia térmica. Baseado nessa eficiência podemos afirmar que o calor gerado num arco elétrico pode ser estimado a partir de seus parâmetros elétricos pela equação: Q = V . I . t onde: Q = energia térmica gerada, em joule (J); V = queda de potencial no arco, em Volt (V); I = corrente elétrica no arco, em ampère (A); t = tempo de operação, em segundos (s).</a:t>
            </a:r>
          </a:p>
          <a:p>
            <a:endParaRPr lang="pt-BR" sz="1400" dirty="0">
              <a:effectLst/>
            </a:endParaRPr>
          </a:p>
          <a:p>
            <a:endParaRPr lang="pt-BR" sz="1400" dirty="0">
              <a:effectLst/>
            </a:endParaRPr>
          </a:p>
          <a:p>
            <a:endParaRPr lang="pt-BR" dirty="0"/>
          </a:p>
        </p:txBody>
      </p:sp>
    </p:spTree>
    <p:extLst>
      <p:ext uri="{BB962C8B-B14F-4D97-AF65-F5344CB8AC3E}">
        <p14:creationId xmlns:p14="http://schemas.microsoft.com/office/powerpoint/2010/main" val="153093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47D494-943B-4E23-9A20-543F28F64881}"/>
              </a:ext>
            </a:extLst>
          </p:cNvPr>
          <p:cNvSpPr>
            <a:spLocks noGrp="1"/>
          </p:cNvSpPr>
          <p:nvPr>
            <p:ph idx="1"/>
          </p:nvPr>
        </p:nvSpPr>
        <p:spPr>
          <a:xfrm>
            <a:off x="1141413" y="1736035"/>
            <a:ext cx="9905998" cy="4055166"/>
          </a:xfrm>
        </p:spPr>
        <p:txBody>
          <a:bodyPr>
            <a:normAutofit lnSpcReduction="10000"/>
          </a:bodyPr>
          <a:lstStyle/>
          <a:p>
            <a:r>
              <a:rPr lang="pt-BR" sz="2200" dirty="0">
                <a:effectLst/>
              </a:rPr>
              <a:t>O arco elétrico gera calor e também radiação eletromagnética de alta intensidade, nas faixas do infravermelho, luz visível e ultravioleta, necessitando portanto de proteção visual com filtros apropriados para seu manuseio.</a:t>
            </a:r>
          </a:p>
          <a:p>
            <a:r>
              <a:rPr lang="pt-BR" sz="2200" dirty="0">
                <a:effectLst/>
              </a:rPr>
              <a:t>Um arco elétrico pode ser definido como um feixe de descargas elétricas formadas entre dois eletrodos e mantidas pela formação de um meio condutor gasoso chamado plasma. Há neste fenômeno a geração de energia térmica suficiente para ser usado em soldagem, através da fusão localizada das peças a serem unidas. Plasma é considerado o </a:t>
            </a:r>
            <a:r>
              <a:rPr lang="pt-BR" sz="2200" b="1" dirty="0">
                <a:effectLst/>
              </a:rPr>
              <a:t>quarto estado da matéria</a:t>
            </a:r>
            <a:r>
              <a:rPr lang="pt-BR" sz="2200" dirty="0">
                <a:effectLst/>
              </a:rPr>
              <a:t>, de acordo com a Física. Este é obtido a partir do superaquecimento dos gases, fazendo com que as suas moléculas se rompam, produzindo íons e elétrons neutros entre si.</a:t>
            </a:r>
          </a:p>
          <a:p>
            <a:endParaRPr lang="pt-BR" dirty="0">
              <a:effectLst/>
            </a:endParaRPr>
          </a:p>
          <a:p>
            <a:endParaRPr lang="pt-BR" dirty="0">
              <a:effectLst/>
            </a:endParaRPr>
          </a:p>
          <a:p>
            <a:endParaRPr lang="pt-BR" dirty="0"/>
          </a:p>
        </p:txBody>
      </p:sp>
    </p:spTree>
    <p:extLst>
      <p:ext uri="{BB962C8B-B14F-4D97-AF65-F5344CB8AC3E}">
        <p14:creationId xmlns:p14="http://schemas.microsoft.com/office/powerpoint/2010/main" val="365564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139A138C-E3BF-4214-81A3-BF1061E36F5A}"/>
              </a:ext>
            </a:extLst>
          </p:cNvPr>
          <p:cNvPicPr>
            <a:picLocks noGrp="1" noChangeAspect="1"/>
          </p:cNvPicPr>
          <p:nvPr>
            <p:ph idx="1"/>
          </p:nvPr>
        </p:nvPicPr>
        <p:blipFill>
          <a:blip r:embed="rId2"/>
          <a:stretch>
            <a:fillRect/>
          </a:stretch>
        </p:blipFill>
        <p:spPr>
          <a:xfrm>
            <a:off x="1236137" y="436563"/>
            <a:ext cx="4273014" cy="2992437"/>
          </a:xfrm>
          <a:prstGeom prst="roundRect">
            <a:avLst>
              <a:gd name="adj" fmla="val 8594"/>
            </a:avLst>
          </a:prstGeom>
          <a:solidFill>
            <a:srgbClr val="FFFFFF">
              <a:shade val="85000"/>
            </a:srgbClr>
          </a:solidFill>
          <a:ln>
            <a:noFill/>
          </a:ln>
          <a:effectLst/>
        </p:spPr>
      </p:pic>
      <p:pic>
        <p:nvPicPr>
          <p:cNvPr id="7" name="Imagem 6">
            <a:extLst>
              <a:ext uri="{FF2B5EF4-FFF2-40B4-BE49-F238E27FC236}">
                <a16:creationId xmlns:a16="http://schemas.microsoft.com/office/drawing/2014/main" id="{9CB15D4F-979F-4DA8-9E54-3B8929B11A5B}"/>
              </a:ext>
            </a:extLst>
          </p:cNvPr>
          <p:cNvPicPr>
            <a:picLocks noChangeAspect="1"/>
          </p:cNvPicPr>
          <p:nvPr/>
        </p:nvPicPr>
        <p:blipFill>
          <a:blip r:embed="rId3"/>
          <a:stretch>
            <a:fillRect/>
          </a:stretch>
        </p:blipFill>
        <p:spPr>
          <a:xfrm>
            <a:off x="6682851" y="436563"/>
            <a:ext cx="5238750" cy="2992437"/>
          </a:xfrm>
          <a:prstGeom prst="roundRect">
            <a:avLst>
              <a:gd name="adj" fmla="val 8594"/>
            </a:avLst>
          </a:prstGeom>
          <a:solidFill>
            <a:srgbClr val="FFFFFF">
              <a:shade val="85000"/>
            </a:srgbClr>
          </a:solidFill>
          <a:ln>
            <a:noFill/>
          </a:ln>
          <a:effectLst/>
        </p:spPr>
      </p:pic>
      <p:pic>
        <p:nvPicPr>
          <p:cNvPr id="9" name="Imagem 8">
            <a:extLst>
              <a:ext uri="{FF2B5EF4-FFF2-40B4-BE49-F238E27FC236}">
                <a16:creationId xmlns:a16="http://schemas.microsoft.com/office/drawing/2014/main" id="{35F9A642-CD11-48D7-845D-FDF7ECBC8480}"/>
              </a:ext>
            </a:extLst>
          </p:cNvPr>
          <p:cNvPicPr>
            <a:picLocks noChangeAspect="1"/>
          </p:cNvPicPr>
          <p:nvPr/>
        </p:nvPicPr>
        <p:blipFill>
          <a:blip r:embed="rId4"/>
          <a:stretch>
            <a:fillRect/>
          </a:stretch>
        </p:blipFill>
        <p:spPr>
          <a:xfrm>
            <a:off x="4231917" y="3865562"/>
            <a:ext cx="3728165" cy="2555875"/>
          </a:xfrm>
          <a:prstGeom prst="roundRect">
            <a:avLst>
              <a:gd name="adj" fmla="val 8594"/>
            </a:avLst>
          </a:prstGeom>
          <a:solidFill>
            <a:srgbClr val="FFFFFF">
              <a:shade val="85000"/>
            </a:srgbClr>
          </a:solidFill>
          <a:ln>
            <a:noFill/>
          </a:ln>
          <a:effectLst/>
        </p:spPr>
      </p:pic>
      <p:sp>
        <p:nvSpPr>
          <p:cNvPr id="10" name="CaixaDeTexto 9">
            <a:extLst>
              <a:ext uri="{FF2B5EF4-FFF2-40B4-BE49-F238E27FC236}">
                <a16:creationId xmlns:a16="http://schemas.microsoft.com/office/drawing/2014/main" id="{9D5A38A4-0E03-4038-8D0E-CE0A434AD810}"/>
              </a:ext>
            </a:extLst>
          </p:cNvPr>
          <p:cNvSpPr txBox="1"/>
          <p:nvPr/>
        </p:nvSpPr>
        <p:spPr>
          <a:xfrm>
            <a:off x="614074" y="4758778"/>
            <a:ext cx="3617843" cy="769441"/>
          </a:xfrm>
          <a:prstGeom prst="rect">
            <a:avLst/>
          </a:prstGeom>
          <a:noFill/>
        </p:spPr>
        <p:txBody>
          <a:bodyPr wrap="square" rtlCol="0">
            <a:spAutoFit/>
          </a:bodyPr>
          <a:lstStyle/>
          <a:p>
            <a:r>
              <a:rPr lang="pt-BR" sz="2200" cap="small" dirty="0"/>
              <a:t>O arco elétrico natural: os raios.</a:t>
            </a:r>
          </a:p>
        </p:txBody>
      </p:sp>
    </p:spTree>
    <p:extLst>
      <p:ext uri="{BB962C8B-B14F-4D97-AF65-F5344CB8AC3E}">
        <p14:creationId xmlns:p14="http://schemas.microsoft.com/office/powerpoint/2010/main" val="848951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TM03457485[[fn=Malha]]</Template>
  <TotalTime>518</TotalTime>
  <Words>1809</Words>
  <Application>Microsoft Office PowerPoint</Application>
  <PresentationFormat>Widescreen</PresentationFormat>
  <Paragraphs>135</Paragraphs>
  <Slides>34</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34</vt:i4>
      </vt:variant>
    </vt:vector>
  </HeadingPairs>
  <TitlesOfParts>
    <vt:vector size="37" baseType="lpstr">
      <vt:lpstr>Arial</vt:lpstr>
      <vt:lpstr>Century Gothic</vt:lpstr>
      <vt:lpstr>Malha</vt:lpstr>
      <vt:lpstr>Soldagem e suas características principais</vt:lpstr>
      <vt:lpstr>Bibliografia</vt:lpstr>
      <vt:lpstr>manutenção</vt:lpstr>
      <vt:lpstr>Manutenção preventiva</vt:lpstr>
      <vt:lpstr>Manutenção corretiva</vt:lpstr>
      <vt:lpstr>Conceitos importantes para a compreensão dos tipos de soldagens.</vt:lpstr>
      <vt:lpstr>Arco elétrico</vt:lpstr>
      <vt:lpstr>Apresentação do PowerPoint</vt:lpstr>
      <vt:lpstr>Apresentação do PowerPoint</vt:lpstr>
      <vt:lpstr>Fluxo de solda</vt:lpstr>
      <vt:lpstr>Apresentação do PowerPoint</vt:lpstr>
      <vt:lpstr>Processo da soldagem a eletrodo revestido</vt:lpstr>
      <vt:lpstr>Apresentação do PowerPoint</vt:lpstr>
      <vt:lpstr>Apresentação do PowerPoint</vt:lpstr>
      <vt:lpstr>Processo de soldagem à gás</vt:lpstr>
      <vt:lpstr>Apresentação do PowerPoint</vt:lpstr>
      <vt:lpstr>Apresentação do PowerPoint</vt:lpstr>
      <vt:lpstr>Soldagem a arco submerso </vt:lpstr>
      <vt:lpstr>Apresentação do PowerPoint</vt:lpstr>
      <vt:lpstr>Soldagem por eletro-escória </vt:lpstr>
      <vt:lpstr>Apresentação do PowerPoint</vt:lpstr>
      <vt:lpstr>Soldagem por eletro-gás </vt:lpstr>
      <vt:lpstr>Apresentação do PowerPoint</vt:lpstr>
      <vt:lpstr>Soldagem tig</vt:lpstr>
      <vt:lpstr>vantagens</vt:lpstr>
      <vt:lpstr>desvantagens</vt:lpstr>
      <vt:lpstr> </vt:lpstr>
      <vt:lpstr>Soldagem mig/mag</vt:lpstr>
      <vt:lpstr>Processo mig (metal inert gas)</vt:lpstr>
      <vt:lpstr>Processo mag (metal active gas)</vt:lpstr>
      <vt:lpstr>vantagens</vt:lpstr>
      <vt:lpstr>desvantagens</vt:lpstr>
      <vt:lpstr>  </vt:lpstr>
      <vt:lpstr>Outros processos de soldagem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Soldagem e suas características principais</dc:title>
  <dc:creator>Felipe Antonio Emer</dc:creator>
  <cp:lastModifiedBy>big</cp:lastModifiedBy>
  <cp:revision>38</cp:revision>
  <dcterms:created xsi:type="dcterms:W3CDTF">2019-04-28T17:10:39Z</dcterms:created>
  <dcterms:modified xsi:type="dcterms:W3CDTF">2019-05-13T21:37:10Z</dcterms:modified>
</cp:coreProperties>
</file>